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PT Sans Narrow"/>
      <p:regular r:id="rId49"/>
      <p:bold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PTSansNarrow-bold.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opedia.com/definition/12378/switched-mode-power-supply-smp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9443e91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9443e91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5fb70b18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5fb70b18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826c07d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826c07d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Restaurant receipt always shows you why you are being charged for and exactly what?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826c07d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826c07d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Electricity bill is never detailed on how much each device in your house is consuming?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826c07d0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826c07d0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Goes for anything: Unless you measure it, you cannot reduce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826c07d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826c07d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 highlights about Distributed sensing from Lifton et al[14]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826c07d0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826c07d0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NALM:Nonintrusive Appliance Load Monitor (NALM)</a:t>
            </a:r>
            <a:endParaRPr/>
          </a:p>
          <a:p>
            <a:pPr indent="0" lvl="0" marL="0" rtl="0" algn="l">
              <a:spcBef>
                <a:spcPts val="0"/>
              </a:spcBef>
              <a:spcAft>
                <a:spcPts val="0"/>
              </a:spcAft>
              <a:buNone/>
            </a:pPr>
            <a:r>
              <a:rPr lang="en"/>
              <a:t>plots total (real) power consumption vs. time for a single-family home over a two-hour period. During this interval, the total load shows activity due to a refrigerator and a heater. Two different-sized step changes are clearly present, providing characteristic signatures of the refrigerator and the heater. The refrigerator cycles on and off three times, the heater six times. By measuring the total load ouside the home, it is not difficult to find these step changes and measure their size. Knowing the time of each on and off event, the total energy consumption of the refrigerator and the heater are easily determined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826c07d0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826c07d0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2 shows a frequency domain waterfall plot showing appliances being turned on and off. As is evident from the graph, when the device is turned on we see a narrowband continuous noise signature that lasts for the duration of the device’s operation. Also note that the noise center is strongest in intensity and then extends to lower and higher frequencies with decaying intensity, which can loosely be modeled with a Gaussian function having its mean at the switching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Switched Mode Power Supply(SMPS)</a:t>
            </a:r>
            <a:r>
              <a:rPr lang="en"/>
              <a:t>: </a:t>
            </a:r>
            <a:r>
              <a:rPr lang="en" u="sng">
                <a:solidFill>
                  <a:schemeClr val="hlink"/>
                </a:solidFill>
                <a:hlinkClick r:id="rId2"/>
              </a:rPr>
              <a:t>https://www.techopedia.com/definition/12378/switched-mode-power-supply-smps</a:t>
            </a:r>
            <a:r>
              <a:rPr lang="en"/>
              <a:t> : converts power (eg AC to DC) by switching on and off the devices in it at very high frequencies.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SMPS advantages:</a:t>
            </a:r>
            <a:endParaRPr/>
          </a:p>
          <a:p>
            <a:pPr indent="0" lvl="0" marL="0" rtl="0" algn="l">
              <a:spcBef>
                <a:spcPts val="0"/>
              </a:spcBef>
              <a:spcAft>
                <a:spcPts val="0"/>
              </a:spcAft>
              <a:buNone/>
            </a:pPr>
            <a:r>
              <a:rPr lang="en"/>
              <a:t>Makes the device high in efficiency</a:t>
            </a:r>
            <a:endParaRPr/>
          </a:p>
          <a:p>
            <a:pPr indent="0" lvl="0" marL="0" rtl="0" algn="l">
              <a:spcBef>
                <a:spcPts val="0"/>
              </a:spcBef>
              <a:spcAft>
                <a:spcPts val="0"/>
              </a:spcAft>
              <a:buNone/>
            </a:pPr>
            <a:r>
              <a:rPr lang="en"/>
              <a:t>Tracks individual source levels (where the device is plugged in) i.e. </a:t>
            </a:r>
            <a:r>
              <a:rPr lang="en">
                <a:solidFill>
                  <a:schemeClr val="dk1"/>
                </a:solidFill>
              </a:rPr>
              <a:t>w</a:t>
            </a:r>
            <a:r>
              <a:rPr lang="en">
                <a:solidFill>
                  <a:schemeClr val="dk1"/>
                </a:solidFill>
              </a:rPr>
              <a:t>orks irrespective of device plug in location</a:t>
            </a:r>
            <a:endParaRPr/>
          </a:p>
          <a:p>
            <a:pPr indent="0" lvl="0" marL="0" rtl="0" algn="l">
              <a:spcBef>
                <a:spcPts val="0"/>
              </a:spcBef>
              <a:spcAft>
                <a:spcPts val="0"/>
              </a:spcAft>
              <a:buNone/>
            </a:pPr>
            <a:r>
              <a:rPr lang="en"/>
              <a:t>Robust to simultaneous device activation</a:t>
            </a:r>
            <a:endParaRPr/>
          </a:p>
          <a:p>
            <a:pPr indent="0" lvl="0" marL="0" rtl="0" algn="l">
              <a:spcBef>
                <a:spcPts val="0"/>
              </a:spcBef>
              <a:spcAft>
                <a:spcPts val="0"/>
              </a:spcAft>
              <a:buNone/>
            </a:pPr>
            <a:r>
              <a:rPr lang="en"/>
              <a:t>You can also distinguish with some error between device of same brand and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SMPS? </a:t>
            </a:r>
            <a:endParaRPr/>
          </a:p>
          <a:p>
            <a:pPr indent="0" lvl="0" marL="0" rtl="0" algn="l">
              <a:spcBef>
                <a:spcPts val="0"/>
              </a:spcBef>
              <a:spcAft>
                <a:spcPts val="0"/>
              </a:spcAft>
              <a:buNone/>
            </a:pPr>
            <a:r>
              <a:rPr lang="en"/>
              <a:t>ElectriSense relies on the fact that most modern consumer electronics and fluorescent lighting employ switch mode power supplies (SMPS) to achieve high efficiency. These power supplies continuously generate high frequency electromagnetic interference (EMI) during operation that propagates throughout a home’s power wiring. We show both analytically and by in-home experimentation that EMI signals are stable and predictable based on the device’s switching frequency characteristics. Unlike past transient noise-based solutions, this new approach provides the ability for EMI signatures to be applicable across homes while still being able to differentiate between similar devices in a home.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826c07d0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826c07d0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prototype system consists of a single custom Power Line Interface (PLI) plug-in module that can be plugged into any ordinary electrical outlet in the home (Figure 3). The output of the plug-in module is connected to a high speed data acquisition system based on the Universal Software Radio Peripheral (USRP) that digitizes the analog signal from the plug-in module and streams it over a USB connection to a data collection and analysis PC running GNU Radio, which in real-time samples and conditions the incoming signal. The ElectriSense algorithms then watch for an event and extract features that are used to identify and classify the device causing the event. </a:t>
            </a:r>
            <a:endParaRPr/>
          </a:p>
          <a:p>
            <a:pPr indent="0" lvl="0" marL="0" rtl="0" algn="l">
              <a:spcBef>
                <a:spcPts val="0"/>
              </a:spcBef>
              <a:spcAft>
                <a:spcPts val="0"/>
              </a:spcAft>
              <a:buNone/>
            </a:pPr>
            <a:r>
              <a:rPr lang="en"/>
              <a:t>To capture and analyze the electrical noise on the power line, we built a custom power line interface (PLI) module for our analog frontend. It is necessary for this module to filter out the AC line frequency (60 Hz in the U.S.) so that the spectrum analyzer or any analog-to-digital device is not overloaded by the strong 60Hz frequency component.</a:t>
            </a:r>
            <a:endParaRPr/>
          </a:p>
          <a:p>
            <a:pPr indent="0" lvl="0" marL="0" rtl="0" algn="l">
              <a:spcBef>
                <a:spcPts val="0"/>
              </a:spcBef>
              <a:spcAft>
                <a:spcPts val="0"/>
              </a:spcAft>
              <a:buNone/>
            </a:pPr>
            <a:r>
              <a:rPr lang="en"/>
              <a:t>The filtered signal is then fed into the USRP, which acts as a general purpose analog to digital converter sampling at a rate of 1 MHz set through the software. The digitized signal is streamed from the USRP to our processing software over USB.</a:t>
            </a:r>
            <a:endParaRPr/>
          </a:p>
          <a:p>
            <a:pPr indent="0" lvl="0" marL="0" rtl="0" algn="l">
              <a:spcBef>
                <a:spcPts val="0"/>
              </a:spcBef>
              <a:spcAft>
                <a:spcPts val="0"/>
              </a:spcAft>
              <a:buNone/>
            </a:pPr>
            <a:r>
              <a:rPr lang="en"/>
              <a:t>The incoming time domain signal stream from the USRP is buffered as 2048-point vectors and FFTs of these are computed to obtain the frequency domain signal.</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826c07d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826c07d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Sliding window average with a window size of 25.</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Window Size: Using a window that is too small results in an increase in the false positives whereas a large window size increases the shortest duration between near simultaneous events that is needed for the system to detect them as separate events.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the system first starts, it computes an average of 25 frequency vectors and stores it as the baseline noise signature in the power line. Thereafter, a new window is calculated every 25 frequency vectors, and a difference vector with the baseline noise signature is computed. When a device is actuated and new noise in the frequency domain is introduced to the power line, the difference vector reflects this change, thus segmenting the event</a:t>
            </a:r>
            <a:endParaRPr/>
          </a:p>
          <a:p>
            <a:pPr indent="0" lvl="0" marL="0" rtl="0" algn="l">
              <a:spcBef>
                <a:spcPts val="0"/>
              </a:spcBef>
              <a:spcAft>
                <a:spcPts val="0"/>
              </a:spcAft>
              <a:buNone/>
            </a:pPr>
            <a:r>
              <a:rPr lang="en"/>
              <a:t>Our feature extraction algorithm finds peaks above the threshold using the difference vector and fits a Gaussian function to extract the mean, amplitude and variance parameters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SMPS devices will generate noise frequencies.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8c8d726b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8c8d726b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826c07d0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826c07d0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826c07d0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826c07d0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that the laptop’s power adaptor was harder to identify because the extracted feature vector for this device in H6 looked slightly different than the other homes. Upon closer inspection, the noise generated by the laptop’s adaptor had a harmonic peak that was very close in amplitude to the center frequency. This marginal difference caused the peak detection algorithm to assign the first harmonic as the center frequency in H6, thus extracting a different feature vector. </a:t>
            </a:r>
            <a:endParaRPr/>
          </a:p>
          <a:p>
            <a:pPr indent="0" lvl="0" marL="0" rtl="0" algn="l">
              <a:spcBef>
                <a:spcPts val="0"/>
              </a:spcBef>
              <a:spcAft>
                <a:spcPts val="0"/>
              </a:spcAft>
              <a:buNone/>
            </a:pPr>
            <a:r>
              <a:rPr lang="en"/>
              <a:t>A simple approach to alleviate this problem is by employing an algorithm that classifies an event only if the distance between the event feature vector and the nearest neighbor in KNN is less than a certain threshold. If not so, the algorithm builds a new feature vector from the next strongest peak. Using this new method, classification accuracy for the laptop was 100%.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826c07d0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826c07d0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t>
            </a:r>
            <a:r>
              <a:rPr lang="en"/>
              <a:t>lassifier correctly identified similar light fixtures (i.e, the same model and brand) that were located in different rooms. </a:t>
            </a:r>
            <a:endParaRPr/>
          </a:p>
          <a:p>
            <a:pPr indent="-298450" lvl="0" marL="457200" rtl="0" algn="l">
              <a:spcBef>
                <a:spcPts val="0"/>
              </a:spcBef>
              <a:spcAft>
                <a:spcPts val="0"/>
              </a:spcAft>
              <a:buSzPts val="1100"/>
              <a:buChar char="-"/>
            </a:pPr>
            <a:r>
              <a:rPr lang="en"/>
              <a:t>However,</a:t>
            </a:r>
            <a:r>
              <a:rPr lang="en"/>
              <a:t> H5 and H6 had rooms where the same models of fluorescent light fixtures were installed spatially near each other (1-2 feet apart), which produced very similar noise signatures</a:t>
            </a:r>
            <a:r>
              <a:rPr lang="en"/>
              <a:t>. Thus, these particular lights did not have sufficient differences nor were they far apart enough along the power line to differentiate between those lights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a:t>
            </a:r>
            <a:r>
              <a:rPr lang="en"/>
              <a:t>lleviate this by labelling such things as one event.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826c07d0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826c07d0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826c07d0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826c07d0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things: Long term deployment, they asked people to label the data and they created a queue whenever an event was detected and if the people did not label it for a particular time, it got purged from the queue. </a:t>
            </a:r>
            <a:endParaRPr/>
          </a:p>
          <a:p>
            <a:pPr indent="0" lvl="0" marL="0" rtl="0" algn="l">
              <a:spcBef>
                <a:spcPts val="0"/>
              </a:spcBef>
              <a:spcAft>
                <a:spcPts val="0"/>
              </a:spcAft>
              <a:buNone/>
            </a:pPr>
            <a:r>
              <a:rPr lang="en"/>
              <a:t>Went from house to house(kept apparatus on a cart) than stay at one place(1 department ) like in other papers.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26c07d0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826c07d0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https://blog.sense.com/articles/how-does-sense-detect-my-devices/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826c07d0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826c07d0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Detects devices and the </a:t>
            </a:r>
            <a:r>
              <a:rPr lang="en"/>
              <a:t>power</a:t>
            </a:r>
            <a:r>
              <a:rPr lang="en"/>
              <a:t> it is using based on the signal signature of each device in the power line.</a:t>
            </a:r>
            <a:endParaRPr/>
          </a:p>
          <a:p>
            <a:pPr indent="-298450" lvl="0" marL="457200" rtl="0" algn="l">
              <a:spcBef>
                <a:spcPts val="0"/>
              </a:spcBef>
              <a:spcAft>
                <a:spcPts val="0"/>
              </a:spcAft>
              <a:buSzPts val="1100"/>
              <a:buAutoNum type="arabicPeriod"/>
            </a:pPr>
            <a:r>
              <a:rPr lang="en"/>
              <a:t>Shows accurate electric cost,  so if one bulb costs more, change it to the other bulb</a:t>
            </a:r>
            <a:endParaRPr/>
          </a:p>
          <a:p>
            <a:pPr indent="-298450" lvl="0" marL="457200" rtl="0" algn="l">
              <a:spcBef>
                <a:spcPts val="0"/>
              </a:spcBef>
              <a:spcAft>
                <a:spcPts val="0"/>
              </a:spcAft>
              <a:buSzPts val="1100"/>
              <a:buAutoNum type="arabicPeriod"/>
            </a:pPr>
            <a:r>
              <a:rPr lang="en"/>
              <a:t>If you connect solar power panels and detect how much energy  is being generated</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826c07d0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826c07d0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You can see custom notifications for a device : ring fire alarm/connect alexa with it to announce relevant message in the house if the stove takes more than required power or is on during night hours</a:t>
            </a:r>
            <a:endParaRPr/>
          </a:p>
          <a:p>
            <a:pPr indent="-298450" lvl="0" marL="457200" rtl="0" algn="l">
              <a:spcBef>
                <a:spcPts val="0"/>
              </a:spcBef>
              <a:spcAft>
                <a:spcPts val="0"/>
              </a:spcAft>
              <a:buSzPts val="1100"/>
              <a:buAutoNum type="arabicPeriod"/>
            </a:pPr>
            <a:r>
              <a:rPr lang="en"/>
              <a:t>See live consumption </a:t>
            </a:r>
            <a:endParaRPr/>
          </a:p>
          <a:p>
            <a:pPr indent="-298450" lvl="0" marL="457200" rtl="0" algn="l">
              <a:spcBef>
                <a:spcPts val="0"/>
              </a:spcBef>
              <a:spcAft>
                <a:spcPts val="0"/>
              </a:spcAft>
              <a:buSzPts val="1100"/>
              <a:buAutoNum type="arabicPeriod"/>
            </a:pPr>
            <a:r>
              <a:rPr lang="en"/>
              <a:t>A user found a faulty unplugged extension cord using 80W in power doing nothing</a:t>
            </a:r>
            <a:endParaRPr/>
          </a:p>
          <a:p>
            <a:pPr indent="-298450" lvl="0" marL="457200" rtl="0" algn="l">
              <a:spcBef>
                <a:spcPts val="0"/>
              </a:spcBef>
              <a:spcAft>
                <a:spcPts val="0"/>
              </a:spcAft>
              <a:buSzPts val="1100"/>
              <a:buAutoNum type="arabicPeriod"/>
            </a:pPr>
            <a:r>
              <a:rPr lang="en"/>
              <a:t>A faulty microwave on stand by using/not using power | Left straightener plugged in on?</a:t>
            </a:r>
            <a:endParaRPr/>
          </a:p>
          <a:p>
            <a:pPr indent="-298450" lvl="0" marL="457200" rtl="0" algn="l">
              <a:spcBef>
                <a:spcPts val="0"/>
              </a:spcBef>
              <a:spcAft>
                <a:spcPts val="0"/>
              </a:spcAft>
              <a:buSzPts val="1100"/>
              <a:buAutoNum type="arabicPeriod"/>
            </a:pPr>
            <a:r>
              <a:rPr lang="en">
                <a:solidFill>
                  <a:schemeClr val="dk1"/>
                </a:solidFill>
              </a:rPr>
              <a:t>Futuristic Use: </a:t>
            </a:r>
            <a:r>
              <a:rPr lang="en">
                <a:solidFill>
                  <a:schemeClr val="dk1"/>
                </a:solidFill>
              </a:rPr>
              <a:t>Connect to habit management apps: more laptop, more TV etc.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826c07d0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826c07d0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Electricity theft alleviation: You can now see if the bills you’re paying are only your own!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41da4cf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41da4cf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8c8d726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8c8d726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41da4cf67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41da4cf6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On-board processing filters the combined data stream to produce high-probability pothole detections. When network connectivity is available, the cars automatically upload their detections to a central server, which </a:t>
            </a:r>
            <a:r>
              <a:rPr lang="en"/>
              <a:t>clusters detections based on location, and applies a minimum cluster size, resulting in the final output of the system.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1da4cf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1da4cf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1da4cf6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1da4cf6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Finalized to dashboard inside the car’s glove box because it was easier to install than </a:t>
            </a:r>
            <a:r>
              <a:rPr lang="en"/>
              <a:t>windshield.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41da4cf6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41da4cf6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first segmented into 256-sample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 - Uses a “speed threshold”. `Windows in </a:t>
            </a:r>
            <a:r>
              <a:rPr lang="en"/>
              <a:t>which car is not moving, or is moving slowly, are ignored. This rejects events such as door slams, as well as most curb ramps.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High-pass - The high-pass filter removes low-frequency components from the acceleration signal in all the x- and z- axes. Such components can be introduced by acceleration, turning, veering, braking, and as well as subtle changes in sensor orientation.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Z-peak - Peak acceleration in the z-axis is a prime characteristic of significant road anomalies. This rejects all windows with a peak (absolute) z-acceleration less than a threshold T_z.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XZ-ratio - Rejects windows where peak-acceleration is les than some factor t_s times the peak z-acceleration.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Speed vs. z ratio - At high speeds, even small road anomalies can create high peak acceleration reading. Rejects where the peak z acceleration is less than a factor t_s times the speed of travel.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41da4cf67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41da4cf67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41da4cf6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41da4cf6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Emphasizes on minimizing false positives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8b5972e3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8b5972e3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41da4cf6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41da4cf6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Soekris 4801 embedded computer running Linux, a WiFi card, a Sprint EVDO Rev A network card, an external GPS (mounted on the roof of the car), and a 3-axis accelerometer (mounted in the same place and with the same orientation in each car)</a:t>
            </a:r>
            <a:endParaRPr/>
          </a:p>
          <a:p>
            <a:pPr indent="0" lvl="0" marL="0" rtl="0" algn="l">
              <a:spcBef>
                <a:spcPts val="0"/>
              </a:spcBef>
              <a:spcAft>
                <a:spcPts val="0"/>
              </a:spcAft>
              <a:buNone/>
            </a:pPr>
            <a:r>
              <a:rPr lang="en"/>
              <a:t>Soekris 4801 - 233 or 266 Mhz clock</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8e01830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8e01830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8e01830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8e01830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9443e9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9443e9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8c8d726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8c8d726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c8d726b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c8d726b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1E1919"/>
                </a:solidFill>
                <a:highlight>
                  <a:srgbClr val="F7F5F2"/>
                </a:highlight>
                <a:latin typeface="Roboto"/>
                <a:ea typeface="Roboto"/>
                <a:cs typeface="Roboto"/>
                <a:sym typeface="Roboto"/>
              </a:rPr>
              <a:t>Flow rate is related to pressure change via Poiseuille’s Law,which states that the volumetric flow rate of fluid in a pipe Q is dependent on the radius of the pipe r, the length of the pipe L,the viscosity of the fluid μ and the pressure drop ΔP. This can be simplified by the fluid resistance formulation,which states that the resistance of flow is proportional to the drop in pressure divided by the volumetric flow rate</a:t>
            </a:r>
            <a:endParaRPr sz="1950">
              <a:solidFill>
                <a:srgbClr val="1E1919"/>
              </a:solidFill>
              <a:highlight>
                <a:srgbClr val="F7F5F2"/>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750">
              <a:solidFill>
                <a:srgbClr val="1E1919"/>
              </a:solidFill>
              <a:highlight>
                <a:srgbClr val="F7F5F2"/>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c8d726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8c8d726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9443e91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9443e91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E1919"/>
                </a:solidFill>
                <a:highlight>
                  <a:srgbClr val="F7F5F2"/>
                </a:highlight>
                <a:latin typeface="Roboto"/>
                <a:ea typeface="Roboto"/>
                <a:cs typeface="Roboto"/>
                <a:sym typeface="Roboto"/>
              </a:rPr>
              <a:t>e.g., how often do people partially open valves vs.open them full stop, how is the signal affected by the speed of valve opening or closure</a:t>
            </a:r>
            <a:endParaRPr sz="135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9443e915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9443e915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2.jpg"/><Relationship Id="rId5"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dcPI1Cp0VZI"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Ubicomp and Smart Home/City</a:t>
            </a:r>
            <a:endParaRPr/>
          </a:p>
        </p:txBody>
      </p:sp>
      <p:sp>
        <p:nvSpPr>
          <p:cNvPr id="67" name="Google Shape;67;p13"/>
          <p:cNvSpPr txBox="1"/>
          <p:nvPr>
            <p:ph idx="1" type="subTitle"/>
          </p:nvPr>
        </p:nvSpPr>
        <p:spPr>
          <a:xfrm>
            <a:off x="1785900" y="2850050"/>
            <a:ext cx="55722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t>Maanya | Jack | Ish | Disha</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0" y="58175"/>
            <a:ext cx="91440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a:t>Discussion  Questions</a:t>
            </a:r>
            <a:endParaRPr sz="4040"/>
          </a:p>
        </p:txBody>
      </p:sp>
      <p:sp>
        <p:nvSpPr>
          <p:cNvPr id="160" name="Google Shape;160;p22"/>
          <p:cNvSpPr txBox="1"/>
          <p:nvPr>
            <p:ph idx="1" type="body"/>
          </p:nvPr>
        </p:nvSpPr>
        <p:spPr>
          <a:xfrm>
            <a:off x="0" y="851550"/>
            <a:ext cx="9144000" cy="4292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Is there any scope of using HydroSense by everybody in the world? Why or why not?</a:t>
            </a:r>
            <a:endParaRPr/>
          </a:p>
          <a:p>
            <a:pPr indent="-342900" lvl="0" marL="457200" rtl="0" algn="l">
              <a:lnSpc>
                <a:spcPct val="150000"/>
              </a:lnSpc>
              <a:spcBef>
                <a:spcPts val="0"/>
              </a:spcBef>
              <a:spcAft>
                <a:spcPts val="0"/>
              </a:spcAft>
              <a:buSzPts val="1800"/>
              <a:buChar char="●"/>
            </a:pPr>
            <a:r>
              <a:rPr lang="en"/>
              <a:t>Are there any other potential issues related to the usage of HydroSense other than the ones mentioned earlier?</a:t>
            </a:r>
            <a:endParaRPr/>
          </a:p>
          <a:p>
            <a:pPr indent="-342900" lvl="0" marL="457200" rtl="0" algn="l">
              <a:lnSpc>
                <a:spcPct val="150000"/>
              </a:lnSpc>
              <a:spcBef>
                <a:spcPts val="0"/>
              </a:spcBef>
              <a:spcAft>
                <a:spcPts val="0"/>
              </a:spcAft>
              <a:buSzPts val="1800"/>
              <a:buChar char="●"/>
            </a:pPr>
            <a:r>
              <a:rPr lang="en"/>
              <a:t>Other than measuring the water flow, is there anywhere else this technology can be used?</a:t>
            </a:r>
            <a:endParaRPr/>
          </a:p>
        </p:txBody>
      </p:sp>
      <p:pic>
        <p:nvPicPr>
          <p:cNvPr id="161" name="Google Shape;161;p22"/>
          <p:cNvPicPr preferRelativeResize="0"/>
          <p:nvPr/>
        </p:nvPicPr>
        <p:blipFill>
          <a:blip r:embed="rId3">
            <a:alphaModFix/>
          </a:blip>
          <a:stretch>
            <a:fillRect/>
          </a:stretch>
        </p:blipFill>
        <p:spPr>
          <a:xfrm>
            <a:off x="6039050" y="3023075"/>
            <a:ext cx="2617826" cy="200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0" y="1963950"/>
            <a:ext cx="9144000" cy="1215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Electrisense | Single-Point Sensing | Electrical Event Detection &amp; Classification</a:t>
            </a:r>
            <a:endParaRPr/>
          </a:p>
        </p:txBody>
      </p:sp>
      <p:sp>
        <p:nvSpPr>
          <p:cNvPr id="167" name="Google Shape;167;p23"/>
          <p:cNvSpPr txBox="1"/>
          <p:nvPr/>
        </p:nvSpPr>
        <p:spPr>
          <a:xfrm>
            <a:off x="1979850" y="3316750"/>
            <a:ext cx="51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Sidhant Gupta | Matthew S. Reynolds | Shwetak N. Patel</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3">
            <a:alphaModFix/>
          </a:blip>
          <a:stretch>
            <a:fillRect/>
          </a:stretch>
        </p:blipFill>
        <p:spPr>
          <a:xfrm>
            <a:off x="2757488" y="152400"/>
            <a:ext cx="3629025"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a:blip r:embed="rId3">
            <a:alphaModFix/>
          </a:blip>
          <a:stretch>
            <a:fillRect/>
          </a:stretch>
        </p:blipFill>
        <p:spPr>
          <a:xfrm>
            <a:off x="2112863" y="152400"/>
            <a:ext cx="4918285"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2560175" y="601425"/>
            <a:ext cx="2770546" cy="4838701"/>
          </a:xfrm>
          <a:prstGeom prst="rect">
            <a:avLst/>
          </a:prstGeom>
          <a:noFill/>
          <a:ln>
            <a:noFill/>
          </a:ln>
        </p:spPr>
      </p:pic>
      <p:pic>
        <p:nvPicPr>
          <p:cNvPr id="183" name="Google Shape;183;p26"/>
          <p:cNvPicPr preferRelativeResize="0"/>
          <p:nvPr/>
        </p:nvPicPr>
        <p:blipFill>
          <a:blip r:embed="rId4">
            <a:alphaModFix/>
          </a:blip>
          <a:stretch>
            <a:fillRect/>
          </a:stretch>
        </p:blipFill>
        <p:spPr>
          <a:xfrm>
            <a:off x="121775" y="1010200"/>
            <a:ext cx="2857500" cy="2857500"/>
          </a:xfrm>
          <a:prstGeom prst="rect">
            <a:avLst/>
          </a:prstGeom>
          <a:noFill/>
          <a:ln>
            <a:noFill/>
          </a:ln>
        </p:spPr>
      </p:pic>
      <p:pic>
        <p:nvPicPr>
          <p:cNvPr id="184" name="Google Shape;184;p26"/>
          <p:cNvPicPr preferRelativeResize="0"/>
          <p:nvPr/>
        </p:nvPicPr>
        <p:blipFill>
          <a:blip r:embed="rId5">
            <a:alphaModFix/>
          </a:blip>
          <a:stretch>
            <a:fillRect/>
          </a:stretch>
        </p:blipFill>
        <p:spPr>
          <a:xfrm>
            <a:off x="5432771" y="1121900"/>
            <a:ext cx="3508478" cy="2634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5091800" y="80975"/>
            <a:ext cx="3270448" cy="4440000"/>
          </a:xfrm>
          <a:prstGeom prst="rect">
            <a:avLst/>
          </a:prstGeom>
          <a:noFill/>
          <a:ln>
            <a:noFill/>
          </a:ln>
        </p:spPr>
      </p:pic>
      <p:sp>
        <p:nvSpPr>
          <p:cNvPr id="190" name="Google Shape;190;p27"/>
          <p:cNvSpPr txBox="1"/>
          <p:nvPr/>
        </p:nvSpPr>
        <p:spPr>
          <a:xfrm>
            <a:off x="855900" y="1449150"/>
            <a:ext cx="307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1" name="Google Shape;191;p27"/>
          <p:cNvSpPr txBox="1"/>
          <p:nvPr/>
        </p:nvSpPr>
        <p:spPr>
          <a:xfrm>
            <a:off x="984125" y="802650"/>
            <a:ext cx="307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1"/>
                </a:solidFill>
                <a:latin typeface="PT Sans Narrow"/>
                <a:ea typeface="PT Sans Narrow"/>
                <a:cs typeface="PT Sans Narrow"/>
                <a:sym typeface="PT Sans Narrow"/>
              </a:rPr>
              <a:t>Distributed Sensing</a:t>
            </a:r>
            <a:endParaRPr sz="800">
              <a:latin typeface="Open Sans"/>
              <a:ea typeface="Open Sans"/>
              <a:cs typeface="Open Sans"/>
              <a:sym typeface="Open Sans"/>
            </a:endParaRPr>
          </a:p>
        </p:txBody>
      </p:sp>
      <p:sp>
        <p:nvSpPr>
          <p:cNvPr id="192" name="Google Shape;192;p27"/>
          <p:cNvSpPr txBox="1"/>
          <p:nvPr/>
        </p:nvSpPr>
        <p:spPr>
          <a:xfrm>
            <a:off x="1367550" y="4520975"/>
            <a:ext cx="640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Open Sans"/>
                <a:ea typeface="Open Sans"/>
                <a:cs typeface="Open Sans"/>
                <a:sym typeface="Open Sans"/>
              </a:rPr>
              <a:t>Image Source: Lifton, J., Feldmeier, M., Ono, Y., Lewis, C., and Paradiso, J. A. A platform for ubiquitous sensor deployment in occupational and domestic environments</a:t>
            </a:r>
            <a:endParaRPr i="1" sz="1000">
              <a:latin typeface="Open Sans"/>
              <a:ea typeface="Open Sans"/>
              <a:cs typeface="Open Sans"/>
              <a:sym typeface="Open Sans"/>
            </a:endParaRPr>
          </a:p>
        </p:txBody>
      </p:sp>
      <p:sp>
        <p:nvSpPr>
          <p:cNvPr id="193" name="Google Shape;193;p27"/>
          <p:cNvSpPr txBox="1"/>
          <p:nvPr/>
        </p:nvSpPr>
        <p:spPr>
          <a:xfrm>
            <a:off x="1101925" y="1498750"/>
            <a:ext cx="3071700" cy="18702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Dedicated sensors for each appliance or area.</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a:p>
            <a:pPr indent="-311150" lvl="0" marL="457200" rtl="0" algn="l">
              <a:spcBef>
                <a:spcPts val="0"/>
              </a:spcBef>
              <a:spcAft>
                <a:spcPts val="0"/>
              </a:spcAft>
              <a:buClr>
                <a:srgbClr val="1E1919"/>
              </a:buClr>
              <a:buSzPts val="1300"/>
              <a:buFont typeface="Avenir"/>
              <a:buChar char="●"/>
            </a:pPr>
            <a:r>
              <a:rPr b="1" lang="en" sz="1300">
                <a:solidFill>
                  <a:srgbClr val="1E1919"/>
                </a:solidFill>
                <a:latin typeface="Avenir"/>
                <a:ea typeface="Avenir"/>
                <a:cs typeface="Avenir"/>
                <a:sym typeface="Avenir"/>
              </a:rPr>
              <a:t>Problems:</a:t>
            </a:r>
            <a:r>
              <a:rPr lang="en" sz="1300">
                <a:solidFill>
                  <a:srgbClr val="1E1919"/>
                </a:solidFill>
                <a:latin typeface="Avenir"/>
                <a:ea typeface="Avenir"/>
                <a:cs typeface="Avenir"/>
                <a:sym typeface="Avenir"/>
              </a:rPr>
              <a:t> Costly installation and maintenance.</a:t>
            </a:r>
            <a:endParaRPr sz="1300">
              <a:solidFill>
                <a:srgbClr val="1E1919"/>
              </a:solidFill>
              <a:latin typeface="Avenir"/>
              <a:ea typeface="Avenir"/>
              <a:cs typeface="Avenir"/>
              <a:sym typeface="Avenir"/>
            </a:endParaRPr>
          </a:p>
          <a:p>
            <a:pPr indent="0" lvl="0" marL="0" rtl="0" algn="l">
              <a:spcBef>
                <a:spcPts val="0"/>
              </a:spcBef>
              <a:spcAft>
                <a:spcPts val="0"/>
              </a:spcAft>
              <a:buNone/>
            </a:pPr>
            <a:r>
              <a:t/>
            </a:r>
            <a:endParaRPr b="1" sz="1300">
              <a:solidFill>
                <a:srgbClr val="1E1919"/>
              </a:solidFill>
              <a:latin typeface="Avenir"/>
              <a:ea typeface="Avenir"/>
              <a:cs typeface="Avenir"/>
              <a:sym typeface="Avenir"/>
            </a:endParaRPr>
          </a:p>
          <a:p>
            <a:pPr indent="-311150" lvl="0" marL="457200" rtl="0" algn="l">
              <a:spcBef>
                <a:spcPts val="0"/>
              </a:spcBef>
              <a:spcAft>
                <a:spcPts val="0"/>
              </a:spcAft>
              <a:buClr>
                <a:srgbClr val="1E1919"/>
              </a:buClr>
              <a:buSzPts val="1300"/>
              <a:buFont typeface="Avenir"/>
              <a:buChar char="●"/>
            </a:pPr>
            <a:r>
              <a:rPr b="1" lang="en" sz="1300">
                <a:solidFill>
                  <a:srgbClr val="1E1919"/>
                </a:solidFill>
                <a:latin typeface="Avenir"/>
                <a:ea typeface="Avenir"/>
                <a:cs typeface="Avenir"/>
                <a:sym typeface="Avenir"/>
              </a:rPr>
              <a:t>Potential Solution: reduce cost by using a single point to sense</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616500" y="597425"/>
            <a:ext cx="32295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t>Single Point Sensing</a:t>
            </a:r>
            <a:endParaRPr sz="3040"/>
          </a:p>
        </p:txBody>
      </p:sp>
      <p:sp>
        <p:nvSpPr>
          <p:cNvPr id="199" name="Google Shape;199;p28"/>
          <p:cNvSpPr txBox="1"/>
          <p:nvPr/>
        </p:nvSpPr>
        <p:spPr>
          <a:xfrm>
            <a:off x="1827450" y="4682925"/>
            <a:ext cx="53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Open Sans"/>
                <a:ea typeface="Open Sans"/>
                <a:cs typeface="Open Sans"/>
                <a:sym typeface="Open Sans"/>
              </a:rPr>
              <a:t>Image Source: http://www.georgehart.com/research/nalm.html</a:t>
            </a:r>
            <a:endParaRPr i="1" sz="1300">
              <a:latin typeface="Open Sans"/>
              <a:ea typeface="Open Sans"/>
              <a:cs typeface="Open Sans"/>
              <a:sym typeface="Open Sans"/>
            </a:endParaRPr>
          </a:p>
        </p:txBody>
      </p:sp>
      <p:pic>
        <p:nvPicPr>
          <p:cNvPr id="200" name="Google Shape;200;p28"/>
          <p:cNvPicPr preferRelativeResize="0"/>
          <p:nvPr/>
        </p:nvPicPr>
        <p:blipFill>
          <a:blip r:embed="rId3">
            <a:alphaModFix/>
          </a:blip>
          <a:stretch>
            <a:fillRect/>
          </a:stretch>
        </p:blipFill>
        <p:spPr>
          <a:xfrm>
            <a:off x="3729600" y="1152425"/>
            <a:ext cx="5143500" cy="2590800"/>
          </a:xfrm>
          <a:prstGeom prst="rect">
            <a:avLst/>
          </a:prstGeom>
          <a:noFill/>
          <a:ln>
            <a:noFill/>
          </a:ln>
        </p:spPr>
      </p:pic>
      <p:sp>
        <p:nvSpPr>
          <p:cNvPr id="201" name="Google Shape;201;p28"/>
          <p:cNvSpPr txBox="1"/>
          <p:nvPr/>
        </p:nvSpPr>
        <p:spPr>
          <a:xfrm>
            <a:off x="4412675" y="3743225"/>
            <a:ext cx="3847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Fig: </a:t>
            </a:r>
            <a:r>
              <a:rPr lang="en" sz="1100"/>
              <a:t> total (real) power consumption vs. time for a single-family home over a two-hour period</a:t>
            </a:r>
            <a:endParaRPr>
              <a:latin typeface="Open Sans"/>
              <a:ea typeface="Open Sans"/>
              <a:cs typeface="Open Sans"/>
              <a:sym typeface="Open Sans"/>
            </a:endParaRPr>
          </a:p>
        </p:txBody>
      </p:sp>
      <p:sp>
        <p:nvSpPr>
          <p:cNvPr id="202" name="Google Shape;202;p28"/>
          <p:cNvSpPr txBox="1"/>
          <p:nvPr/>
        </p:nvSpPr>
        <p:spPr>
          <a:xfrm>
            <a:off x="545700" y="1264425"/>
            <a:ext cx="3071700" cy="26706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Metering technique for whole-house appliance usage via power meter.</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a:p>
            <a:pPr indent="-311150" lvl="0" marL="457200" rtl="0" algn="l">
              <a:spcBef>
                <a:spcPts val="0"/>
              </a:spcBef>
              <a:spcAft>
                <a:spcPts val="0"/>
              </a:spcAft>
              <a:buClr>
                <a:srgbClr val="1E1919"/>
              </a:buClr>
              <a:buSzPts val="1300"/>
              <a:buFont typeface="Avenir"/>
              <a:buChar char="●"/>
            </a:pPr>
            <a:r>
              <a:rPr b="1" lang="en" sz="1300">
                <a:solidFill>
                  <a:srgbClr val="1E1919"/>
                </a:solidFill>
                <a:latin typeface="Avenir"/>
                <a:ea typeface="Avenir"/>
                <a:cs typeface="Avenir"/>
                <a:sym typeface="Avenir"/>
              </a:rPr>
              <a:t>Problem:</a:t>
            </a:r>
            <a:r>
              <a:rPr lang="en" sz="1300">
                <a:solidFill>
                  <a:srgbClr val="1E1919"/>
                </a:solidFill>
                <a:latin typeface="Avenir"/>
                <a:ea typeface="Avenir"/>
                <a:cs typeface="Avenir"/>
                <a:sym typeface="Avenir"/>
              </a:rPr>
              <a:t> relies on step change activation to identify usage.</a:t>
            </a:r>
            <a:endParaRPr sz="1300">
              <a:solidFill>
                <a:srgbClr val="1E1919"/>
              </a:solidFill>
              <a:latin typeface="Avenir"/>
              <a:ea typeface="Avenir"/>
              <a:cs typeface="Avenir"/>
              <a:sym typeface="Avenir"/>
            </a:endParaRPr>
          </a:p>
          <a:p>
            <a:pPr indent="0" lvl="0" marL="0" rtl="0" algn="l">
              <a:spcBef>
                <a:spcPts val="0"/>
              </a:spcBef>
              <a:spcAft>
                <a:spcPts val="0"/>
              </a:spcAft>
              <a:buNone/>
            </a:pPr>
            <a:r>
              <a:t/>
            </a:r>
            <a:endParaRPr b="1" sz="1300">
              <a:solidFill>
                <a:srgbClr val="1E1919"/>
              </a:solidFill>
              <a:latin typeface="Avenir"/>
              <a:ea typeface="Avenir"/>
              <a:cs typeface="Avenir"/>
              <a:sym typeface="Avenir"/>
            </a:endParaRPr>
          </a:p>
          <a:p>
            <a:pPr indent="-311150" lvl="0" marL="457200" rtl="0" algn="l">
              <a:spcBef>
                <a:spcPts val="0"/>
              </a:spcBef>
              <a:spcAft>
                <a:spcPts val="0"/>
              </a:spcAft>
              <a:buClr>
                <a:srgbClr val="1E1919"/>
              </a:buClr>
              <a:buSzPts val="1300"/>
              <a:buFont typeface="Avenir"/>
              <a:buChar char="●"/>
            </a:pPr>
            <a:r>
              <a:rPr b="1" lang="en" sz="1300">
                <a:solidFill>
                  <a:srgbClr val="1E1919"/>
                </a:solidFill>
                <a:latin typeface="Avenir"/>
                <a:ea typeface="Avenir"/>
                <a:cs typeface="Avenir"/>
                <a:sym typeface="Avenir"/>
              </a:rPr>
              <a:t>Potential Solution:</a:t>
            </a:r>
            <a:r>
              <a:rPr b="1" lang="en" sz="1300">
                <a:solidFill>
                  <a:srgbClr val="1E1919"/>
                </a:solidFill>
                <a:latin typeface="Avenir"/>
                <a:ea typeface="Avenir"/>
                <a:cs typeface="Avenir"/>
                <a:sym typeface="Avenir"/>
              </a:rPr>
              <a:t> </a:t>
            </a:r>
            <a:r>
              <a:rPr lang="en" sz="1300">
                <a:solidFill>
                  <a:srgbClr val="1E1919"/>
                </a:solidFill>
                <a:latin typeface="Avenir"/>
                <a:ea typeface="Avenir"/>
                <a:cs typeface="Avenir"/>
                <a:sym typeface="Avenir"/>
              </a:rPr>
              <a:t>utilize advancing chip technology and </a:t>
            </a:r>
            <a:r>
              <a:rPr lang="en" sz="1300">
                <a:solidFill>
                  <a:srgbClr val="1E1919"/>
                </a:solidFill>
                <a:latin typeface="Avenir"/>
                <a:ea typeface="Avenir"/>
                <a:cs typeface="Avenir"/>
                <a:sym typeface="Avenir"/>
              </a:rPr>
              <a:t>shifting macro trends (SMPS systems) to a get high accuracy, low cost solution</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71600" y="613075"/>
            <a:ext cx="34575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Electrisense (2010)</a:t>
            </a:r>
            <a:endParaRPr/>
          </a:p>
        </p:txBody>
      </p:sp>
      <p:pic>
        <p:nvPicPr>
          <p:cNvPr id="208" name="Google Shape;208;p29"/>
          <p:cNvPicPr preferRelativeResize="0"/>
          <p:nvPr/>
        </p:nvPicPr>
        <p:blipFill>
          <a:blip r:embed="rId3">
            <a:alphaModFix/>
          </a:blip>
          <a:stretch>
            <a:fillRect/>
          </a:stretch>
        </p:blipFill>
        <p:spPr>
          <a:xfrm>
            <a:off x="4229097" y="1229688"/>
            <a:ext cx="4261750" cy="2684125"/>
          </a:xfrm>
          <a:prstGeom prst="rect">
            <a:avLst/>
          </a:prstGeom>
          <a:noFill/>
          <a:ln>
            <a:noFill/>
          </a:ln>
        </p:spPr>
      </p:pic>
      <p:sp>
        <p:nvSpPr>
          <p:cNvPr id="209" name="Google Shape;209;p29"/>
          <p:cNvSpPr txBox="1"/>
          <p:nvPr/>
        </p:nvSpPr>
        <p:spPr>
          <a:xfrm>
            <a:off x="4880675" y="3991075"/>
            <a:ext cx="537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Open Sans"/>
                <a:ea typeface="Open Sans"/>
                <a:cs typeface="Open Sans"/>
                <a:sym typeface="Open Sans"/>
              </a:rPr>
              <a:t>Image Source: Reading 1, Electrisense paper</a:t>
            </a:r>
            <a:endParaRPr i="1" sz="1300">
              <a:latin typeface="Open Sans"/>
              <a:ea typeface="Open Sans"/>
              <a:cs typeface="Open Sans"/>
              <a:sym typeface="Open Sans"/>
            </a:endParaRPr>
          </a:p>
        </p:txBody>
      </p:sp>
      <p:sp>
        <p:nvSpPr>
          <p:cNvPr id="210" name="Google Shape;210;p29"/>
          <p:cNvSpPr txBox="1"/>
          <p:nvPr/>
        </p:nvSpPr>
        <p:spPr>
          <a:xfrm>
            <a:off x="391350" y="4682925"/>
            <a:ext cx="836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Open Sans"/>
                <a:ea typeface="Open Sans"/>
                <a:cs typeface="Open Sans"/>
                <a:sym typeface="Open Sans"/>
              </a:rPr>
              <a:t>SMPS additional read: </a:t>
            </a:r>
            <a:r>
              <a:rPr i="1" lang="en" sz="1200">
                <a:latin typeface="Open Sans"/>
                <a:ea typeface="Open Sans"/>
                <a:cs typeface="Open Sans"/>
                <a:sym typeface="Open Sans"/>
              </a:rPr>
              <a:t>h</a:t>
            </a:r>
            <a:r>
              <a:rPr i="1" lang="en" sz="1200">
                <a:latin typeface="Open Sans"/>
                <a:ea typeface="Open Sans"/>
                <a:cs typeface="Open Sans"/>
                <a:sym typeface="Open Sans"/>
              </a:rPr>
              <a:t>ttps://www.techopedia.com/definition/12378/switched-mode-power-supply-smps</a:t>
            </a:r>
            <a:endParaRPr i="1" sz="1200">
              <a:latin typeface="Open Sans"/>
              <a:ea typeface="Open Sans"/>
              <a:cs typeface="Open Sans"/>
              <a:sym typeface="Open Sans"/>
            </a:endParaRPr>
          </a:p>
        </p:txBody>
      </p:sp>
      <p:sp>
        <p:nvSpPr>
          <p:cNvPr id="211" name="Google Shape;211;p29"/>
          <p:cNvSpPr txBox="1"/>
          <p:nvPr/>
        </p:nvSpPr>
        <p:spPr>
          <a:xfrm>
            <a:off x="697525" y="1320475"/>
            <a:ext cx="3071700" cy="28554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A single point system utilizing high frequency EMI signals from each SMPS appliance</a:t>
            </a:r>
            <a:endParaRPr sz="1300">
              <a:solidFill>
                <a:srgbClr val="1E1919"/>
              </a:solidFill>
              <a:latin typeface="Avenir"/>
              <a:ea typeface="Avenir"/>
              <a:cs typeface="Avenir"/>
              <a:sym typeface="Avenir"/>
            </a:endParaRPr>
          </a:p>
          <a:p>
            <a:pPr indent="-311150" lvl="0" marL="457200" marR="0" rtl="0" algn="l">
              <a:spcBef>
                <a:spcPts val="100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SMPS do not dissipate power as heat, rather store energy in high </a:t>
            </a:r>
            <a:r>
              <a:rPr lang="en" sz="1300">
                <a:solidFill>
                  <a:srgbClr val="1E1919"/>
                </a:solidFill>
                <a:latin typeface="Avenir"/>
                <a:ea typeface="Avenir"/>
                <a:cs typeface="Avenir"/>
                <a:sym typeface="Avenir"/>
              </a:rPr>
              <a:t>frequency switches</a:t>
            </a:r>
            <a:endParaRPr sz="1300">
              <a:solidFill>
                <a:srgbClr val="1E1919"/>
              </a:solidFill>
              <a:latin typeface="Avenir"/>
              <a:ea typeface="Avenir"/>
              <a:cs typeface="Avenir"/>
              <a:sym typeface="Avenir"/>
            </a:endParaRPr>
          </a:p>
          <a:p>
            <a:pPr indent="-311150" lvl="0" marL="457200" marR="0" rtl="0" algn="l">
              <a:spcBef>
                <a:spcPts val="100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Enables high efficiency, and to our benefit, distinct signals to monitor</a:t>
            </a:r>
            <a:endParaRPr sz="1300">
              <a:solidFill>
                <a:srgbClr val="1E1919"/>
              </a:solidFill>
              <a:latin typeface="Avenir"/>
              <a:ea typeface="Avenir"/>
              <a:cs typeface="Avenir"/>
              <a:sym typeface="Avenir"/>
            </a:endParaRPr>
          </a:p>
          <a:p>
            <a:pPr indent="0" lvl="0" marL="0" marR="0" rtl="0" algn="l">
              <a:spcBef>
                <a:spcPts val="1000"/>
              </a:spcBef>
              <a:spcAft>
                <a:spcPts val="0"/>
              </a:spcAft>
              <a:buNone/>
            </a:pPr>
            <a:r>
              <a:t/>
            </a:r>
            <a:endParaRPr sz="1300">
              <a:solidFill>
                <a:srgbClr val="1E1919"/>
              </a:solidFill>
              <a:latin typeface="Avenir"/>
              <a:ea typeface="Avenir"/>
              <a:cs typeface="Avenir"/>
              <a:sym typeface="Avenir"/>
            </a:endParaRPr>
          </a:p>
          <a:p>
            <a:pPr indent="0" lvl="0" marL="457200" rtl="0" algn="l">
              <a:spcBef>
                <a:spcPts val="0"/>
              </a:spcBef>
              <a:spcAft>
                <a:spcPts val="0"/>
              </a:spcAft>
              <a:buNone/>
            </a:pPr>
            <a:r>
              <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918925" y="5235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t>The Experiment</a:t>
            </a:r>
            <a:endParaRPr sz="3040"/>
          </a:p>
        </p:txBody>
      </p:sp>
      <p:pic>
        <p:nvPicPr>
          <p:cNvPr id="217" name="Google Shape;217;p30"/>
          <p:cNvPicPr preferRelativeResize="0"/>
          <p:nvPr/>
        </p:nvPicPr>
        <p:blipFill>
          <a:blip r:embed="rId3">
            <a:alphaModFix/>
          </a:blip>
          <a:stretch>
            <a:fillRect/>
          </a:stretch>
        </p:blipFill>
        <p:spPr>
          <a:xfrm>
            <a:off x="4572000" y="650075"/>
            <a:ext cx="3906050" cy="3167250"/>
          </a:xfrm>
          <a:prstGeom prst="rect">
            <a:avLst/>
          </a:prstGeom>
          <a:noFill/>
          <a:ln>
            <a:noFill/>
          </a:ln>
        </p:spPr>
      </p:pic>
      <p:sp>
        <p:nvSpPr>
          <p:cNvPr id="218" name="Google Shape;218;p30"/>
          <p:cNvSpPr txBox="1"/>
          <p:nvPr/>
        </p:nvSpPr>
        <p:spPr>
          <a:xfrm>
            <a:off x="857425" y="1120250"/>
            <a:ext cx="2736900" cy="25326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Clr>
                <a:schemeClr val="dk2"/>
              </a:buClr>
              <a:buSzPts val="1300"/>
              <a:buFont typeface="Avenir"/>
              <a:buChar char="●"/>
            </a:pPr>
            <a:r>
              <a:rPr lang="en" sz="1300">
                <a:solidFill>
                  <a:schemeClr val="dk2"/>
                </a:solidFill>
                <a:latin typeface="Avenir"/>
                <a:ea typeface="Avenir"/>
                <a:cs typeface="Avenir"/>
                <a:sym typeface="Avenir"/>
              </a:rPr>
              <a:t>7 homes, 6 short term (H1-H6), 1 six month deployment (H7)</a:t>
            </a:r>
            <a:endParaRPr sz="1300">
              <a:solidFill>
                <a:schemeClr val="dk2"/>
              </a:solidFill>
              <a:latin typeface="Avenir"/>
              <a:ea typeface="Avenir"/>
              <a:cs typeface="Avenir"/>
              <a:sym typeface="Avenir"/>
            </a:endParaRPr>
          </a:p>
          <a:p>
            <a:pPr indent="-311150" lvl="0" marL="457200" rtl="0" algn="l">
              <a:lnSpc>
                <a:spcPct val="115000"/>
              </a:lnSpc>
              <a:spcBef>
                <a:spcPts val="0"/>
              </a:spcBef>
              <a:spcAft>
                <a:spcPts val="0"/>
              </a:spcAft>
              <a:buClr>
                <a:srgbClr val="1E1919"/>
              </a:buClr>
              <a:buSzPts val="1300"/>
              <a:buFont typeface="Avenir"/>
              <a:buChar char="●"/>
            </a:pPr>
            <a:r>
              <a:rPr lang="en" sz="1300">
                <a:solidFill>
                  <a:schemeClr val="dk2"/>
                </a:solidFill>
                <a:latin typeface="Avenir"/>
                <a:ea typeface="Avenir"/>
                <a:cs typeface="Avenir"/>
                <a:sym typeface="Avenir"/>
              </a:rPr>
              <a:t>In home devices + 8 20’’ dell monitors, a camera charger and 2 CFL lamps. </a:t>
            </a:r>
            <a:endParaRPr sz="1300">
              <a:solidFill>
                <a:srgbClr val="1E1919"/>
              </a:solidFill>
              <a:latin typeface="Avenir"/>
              <a:ea typeface="Avenir"/>
              <a:cs typeface="Avenir"/>
              <a:sym typeface="Avenir"/>
            </a:endParaRPr>
          </a:p>
          <a:p>
            <a:pPr indent="0" lvl="0" marL="457200" marR="0" rtl="0" algn="l">
              <a:spcBef>
                <a:spcPts val="1200"/>
              </a:spcBef>
              <a:spcAft>
                <a:spcPts val="0"/>
              </a:spcAft>
              <a:buNone/>
            </a:pPr>
            <a:r>
              <a:t/>
            </a:r>
            <a:endParaRPr sz="1300">
              <a:solidFill>
                <a:srgbClr val="1E1919"/>
              </a:solidFill>
              <a:latin typeface="Avenir"/>
              <a:ea typeface="Avenir"/>
              <a:cs typeface="Avenir"/>
              <a:sym typeface="Avenir"/>
            </a:endParaRPr>
          </a:p>
          <a:p>
            <a:pPr indent="0" lvl="0" marL="0" marR="0" rtl="0" algn="l">
              <a:spcBef>
                <a:spcPts val="1000"/>
              </a:spcBef>
              <a:spcAft>
                <a:spcPts val="0"/>
              </a:spcAft>
              <a:buNone/>
            </a:pPr>
            <a:r>
              <a:t/>
            </a:r>
            <a:endParaRPr sz="1300">
              <a:solidFill>
                <a:srgbClr val="1E1919"/>
              </a:solidFill>
              <a:latin typeface="Avenir"/>
              <a:ea typeface="Avenir"/>
              <a:cs typeface="Avenir"/>
              <a:sym typeface="Avenir"/>
            </a:endParaRPr>
          </a:p>
          <a:p>
            <a:pPr indent="0" lvl="0" marL="457200" rtl="0" algn="l">
              <a:spcBef>
                <a:spcPts val="0"/>
              </a:spcBef>
              <a:spcAft>
                <a:spcPts val="0"/>
              </a:spcAft>
              <a:buNone/>
            </a:pPr>
            <a:r>
              <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p:txBody>
      </p:sp>
      <p:sp>
        <p:nvSpPr>
          <p:cNvPr id="219" name="Google Shape;219;p30"/>
          <p:cNvSpPr txBox="1"/>
          <p:nvPr>
            <p:ph type="title"/>
          </p:nvPr>
        </p:nvSpPr>
        <p:spPr>
          <a:xfrm>
            <a:off x="949675" y="254747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t>The Setup</a:t>
            </a:r>
            <a:endParaRPr sz="3040"/>
          </a:p>
        </p:txBody>
      </p:sp>
      <p:sp>
        <p:nvSpPr>
          <p:cNvPr id="220" name="Google Shape;220;p30"/>
          <p:cNvSpPr txBox="1"/>
          <p:nvPr/>
        </p:nvSpPr>
        <p:spPr>
          <a:xfrm>
            <a:off x="888175" y="3144150"/>
            <a:ext cx="2736900" cy="1726500"/>
          </a:xfrm>
          <a:prstGeom prst="rect">
            <a:avLst/>
          </a:prstGeom>
          <a:noFill/>
          <a:ln>
            <a:noFill/>
          </a:ln>
        </p:spPr>
        <p:txBody>
          <a:bodyPr anchorCtr="0" anchor="t" bIns="34275" lIns="68575" spcFirstLastPara="1" rIns="68575" wrap="square" tIns="34275">
            <a:spAutoFit/>
          </a:bodyPr>
          <a:lstStyle/>
          <a:p>
            <a:pPr indent="-311150" lvl="0" marL="457200" marR="0" rtl="0" algn="l">
              <a:spcBef>
                <a:spcPts val="0"/>
              </a:spcBef>
              <a:spcAft>
                <a:spcPts val="0"/>
              </a:spcAft>
              <a:buClr>
                <a:srgbClr val="1E1919"/>
              </a:buClr>
              <a:buSzPts val="1300"/>
              <a:buFont typeface="Avenir"/>
              <a:buChar char="●"/>
            </a:pPr>
            <a:r>
              <a:rPr lang="en" sz="1300">
                <a:solidFill>
                  <a:srgbClr val="1E1919"/>
                </a:solidFill>
                <a:latin typeface="Avenir"/>
                <a:ea typeface="Avenir"/>
                <a:cs typeface="Avenir"/>
                <a:sym typeface="Avenir"/>
              </a:rPr>
              <a:t>Once configured, just plug into an outlet! So much easier than other systems</a:t>
            </a:r>
            <a:endParaRPr sz="1300">
              <a:solidFill>
                <a:srgbClr val="1E1919"/>
              </a:solidFill>
              <a:latin typeface="Avenir"/>
              <a:ea typeface="Avenir"/>
              <a:cs typeface="Avenir"/>
              <a:sym typeface="Avenir"/>
            </a:endParaRPr>
          </a:p>
          <a:p>
            <a:pPr indent="0" lvl="0" marL="457200" marR="0" rtl="0" algn="l">
              <a:spcBef>
                <a:spcPts val="1000"/>
              </a:spcBef>
              <a:spcAft>
                <a:spcPts val="0"/>
              </a:spcAft>
              <a:buNone/>
            </a:pPr>
            <a:r>
              <a:t/>
            </a:r>
            <a:endParaRPr sz="1300">
              <a:solidFill>
                <a:srgbClr val="1E1919"/>
              </a:solidFill>
              <a:latin typeface="Avenir"/>
              <a:ea typeface="Avenir"/>
              <a:cs typeface="Avenir"/>
              <a:sym typeface="Avenir"/>
            </a:endParaRPr>
          </a:p>
          <a:p>
            <a:pPr indent="0" lvl="0" marL="0" marR="0" rtl="0" algn="l">
              <a:spcBef>
                <a:spcPts val="1000"/>
              </a:spcBef>
              <a:spcAft>
                <a:spcPts val="0"/>
              </a:spcAft>
              <a:buNone/>
            </a:pPr>
            <a:r>
              <a:t/>
            </a:r>
            <a:endParaRPr sz="1300">
              <a:solidFill>
                <a:srgbClr val="1E1919"/>
              </a:solidFill>
              <a:latin typeface="Avenir"/>
              <a:ea typeface="Avenir"/>
              <a:cs typeface="Avenir"/>
              <a:sym typeface="Avenir"/>
            </a:endParaRPr>
          </a:p>
          <a:p>
            <a:pPr indent="0" lvl="0" marL="457200" rtl="0" algn="l">
              <a:spcBef>
                <a:spcPts val="0"/>
              </a:spcBef>
              <a:spcAft>
                <a:spcPts val="0"/>
              </a:spcAft>
              <a:buNone/>
            </a:pPr>
            <a:r>
              <a:t/>
            </a:r>
            <a:endParaRPr sz="1300">
              <a:solidFill>
                <a:srgbClr val="1E1919"/>
              </a:solidFill>
              <a:latin typeface="Avenir"/>
              <a:ea typeface="Avenir"/>
              <a:cs typeface="Avenir"/>
              <a:sym typeface="Avenir"/>
            </a:endParaRPr>
          </a:p>
          <a:p>
            <a:pPr indent="0" lvl="0" marL="0" marR="0" rtl="0" algn="l">
              <a:spcBef>
                <a:spcPts val="0"/>
              </a:spcBef>
              <a:spcAft>
                <a:spcPts val="0"/>
              </a:spcAft>
              <a:buNone/>
            </a:pPr>
            <a:r>
              <a:t/>
            </a:r>
            <a:endParaRPr sz="1300">
              <a:solidFill>
                <a:srgbClr val="1E1919"/>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284675" y="432700"/>
            <a:ext cx="2771275" cy="1531500"/>
          </a:xfrm>
          <a:prstGeom prst="rect">
            <a:avLst/>
          </a:prstGeom>
          <a:noFill/>
          <a:ln>
            <a:noFill/>
          </a:ln>
        </p:spPr>
      </p:pic>
      <p:sp>
        <p:nvSpPr>
          <p:cNvPr id="226" name="Google Shape;226;p31"/>
          <p:cNvSpPr txBox="1"/>
          <p:nvPr/>
        </p:nvSpPr>
        <p:spPr>
          <a:xfrm>
            <a:off x="4093875" y="905950"/>
            <a:ext cx="146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Open Sans"/>
                <a:ea typeface="Open Sans"/>
                <a:cs typeface="Open Sans"/>
                <a:sym typeface="Open Sans"/>
              </a:rPr>
              <a:t>—</a:t>
            </a:r>
            <a:endParaRPr sz="2600">
              <a:latin typeface="Open Sans"/>
              <a:ea typeface="Open Sans"/>
              <a:cs typeface="Open Sans"/>
              <a:sym typeface="Open Sans"/>
            </a:endParaRPr>
          </a:p>
        </p:txBody>
      </p:sp>
      <p:pic>
        <p:nvPicPr>
          <p:cNvPr id="227" name="Google Shape;227;p31"/>
          <p:cNvPicPr preferRelativeResize="0"/>
          <p:nvPr/>
        </p:nvPicPr>
        <p:blipFill>
          <a:blip r:embed="rId4">
            <a:alphaModFix/>
          </a:blip>
          <a:stretch>
            <a:fillRect/>
          </a:stretch>
        </p:blipFill>
        <p:spPr>
          <a:xfrm>
            <a:off x="5707050" y="614400"/>
            <a:ext cx="3055601" cy="1531500"/>
          </a:xfrm>
          <a:prstGeom prst="rect">
            <a:avLst/>
          </a:prstGeom>
          <a:noFill/>
          <a:ln>
            <a:noFill/>
          </a:ln>
        </p:spPr>
      </p:pic>
      <p:sp>
        <p:nvSpPr>
          <p:cNvPr id="228" name="Google Shape;228;p31"/>
          <p:cNvSpPr txBox="1"/>
          <p:nvPr/>
        </p:nvSpPr>
        <p:spPr>
          <a:xfrm>
            <a:off x="1591713" y="3095550"/>
            <a:ext cx="107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Open Sans"/>
                <a:ea typeface="Open Sans"/>
                <a:cs typeface="Open Sans"/>
                <a:sym typeface="Open Sans"/>
              </a:rPr>
              <a:t>=</a:t>
            </a:r>
            <a:endParaRPr sz="2600">
              <a:latin typeface="Open Sans"/>
              <a:ea typeface="Open Sans"/>
              <a:cs typeface="Open Sans"/>
              <a:sym typeface="Open Sans"/>
            </a:endParaRPr>
          </a:p>
        </p:txBody>
      </p:sp>
      <p:pic>
        <p:nvPicPr>
          <p:cNvPr id="229" name="Google Shape;229;p31"/>
          <p:cNvPicPr preferRelativeResize="0"/>
          <p:nvPr/>
        </p:nvPicPr>
        <p:blipFill>
          <a:blip r:embed="rId5">
            <a:alphaModFix/>
          </a:blip>
          <a:stretch>
            <a:fillRect/>
          </a:stretch>
        </p:blipFill>
        <p:spPr>
          <a:xfrm>
            <a:off x="2575775" y="2431175"/>
            <a:ext cx="3733800" cy="2057400"/>
          </a:xfrm>
          <a:prstGeom prst="rect">
            <a:avLst/>
          </a:prstGeom>
          <a:noFill/>
          <a:ln>
            <a:noFill/>
          </a:ln>
        </p:spPr>
      </p:pic>
      <p:sp>
        <p:nvSpPr>
          <p:cNvPr id="230" name="Google Shape;230;p31"/>
          <p:cNvSpPr txBox="1"/>
          <p:nvPr/>
        </p:nvSpPr>
        <p:spPr>
          <a:xfrm>
            <a:off x="2969750" y="4394450"/>
            <a:ext cx="40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Open Sans"/>
                <a:ea typeface="Open Sans"/>
                <a:cs typeface="Open Sans"/>
                <a:sym typeface="Open Sans"/>
              </a:rPr>
              <a:t>Amplitude, Mean and Variance captured</a:t>
            </a:r>
            <a:endParaRPr i="1">
              <a:latin typeface="Open Sans"/>
              <a:ea typeface="Open Sans"/>
              <a:cs typeface="Open Sans"/>
              <a:sym typeface="Open Sans"/>
            </a:endParaRPr>
          </a:p>
        </p:txBody>
      </p:sp>
      <p:sp>
        <p:nvSpPr>
          <p:cNvPr id="231" name="Google Shape;231;p31"/>
          <p:cNvSpPr txBox="1"/>
          <p:nvPr/>
        </p:nvSpPr>
        <p:spPr>
          <a:xfrm>
            <a:off x="7124775" y="3275725"/>
            <a:ext cx="790200" cy="569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1"/>
                </a:solidFill>
                <a:latin typeface="Open Sans"/>
                <a:ea typeface="Open Sans"/>
                <a:cs typeface="Open Sans"/>
                <a:sym typeface="Open Sans"/>
              </a:rPr>
              <a:t>25?</a:t>
            </a:r>
            <a:endParaRPr b="1" sz="2500">
              <a:solidFill>
                <a:schemeClr val="accen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nvSpPr>
        <p:spPr>
          <a:xfrm>
            <a:off x="6507116" y="2613641"/>
            <a:ext cx="23433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E1919"/>
                </a:solidFill>
                <a:latin typeface="Avenir"/>
                <a:ea typeface="Avenir"/>
                <a:cs typeface="Avenir"/>
                <a:sym typeface="Avenir"/>
              </a:rPr>
              <a:t>Determining </a:t>
            </a:r>
            <a:r>
              <a:rPr lang="en" sz="1100">
                <a:solidFill>
                  <a:srgbClr val="1E1919"/>
                </a:solidFill>
                <a:latin typeface="Avenir"/>
                <a:ea typeface="Avenir"/>
                <a:cs typeface="Avenir"/>
                <a:sym typeface="Avenir"/>
              </a:rPr>
              <a:t>severity</a:t>
            </a:r>
            <a:r>
              <a:rPr lang="en" sz="1100">
                <a:solidFill>
                  <a:srgbClr val="1E1919"/>
                </a:solidFill>
                <a:latin typeface="Avenir"/>
                <a:ea typeface="Avenir"/>
                <a:cs typeface="Avenir"/>
                <a:sym typeface="Avenir"/>
              </a:rPr>
              <a:t> of </a:t>
            </a:r>
            <a:r>
              <a:rPr lang="en" sz="1100">
                <a:solidFill>
                  <a:srgbClr val="1E1919"/>
                </a:solidFill>
                <a:latin typeface="Avenir"/>
                <a:ea typeface="Avenir"/>
                <a:cs typeface="Avenir"/>
                <a:sym typeface="Avenir"/>
              </a:rPr>
              <a:t>deterioration of surfaces to save shocks, time, and lives</a:t>
            </a:r>
            <a:endParaRPr b="0" i="0" sz="1100" u="none" cap="none" strike="noStrike">
              <a:solidFill>
                <a:srgbClr val="1E1919"/>
              </a:solidFill>
              <a:latin typeface="Avenir"/>
              <a:ea typeface="Avenir"/>
              <a:cs typeface="Avenir"/>
              <a:sym typeface="Avenir"/>
            </a:endParaRPr>
          </a:p>
        </p:txBody>
      </p:sp>
      <p:sp>
        <p:nvSpPr>
          <p:cNvPr id="73" name="Google Shape;73;p14"/>
          <p:cNvSpPr txBox="1"/>
          <p:nvPr>
            <p:ph type="title"/>
          </p:nvPr>
        </p:nvSpPr>
        <p:spPr>
          <a:xfrm>
            <a:off x="311700" y="10270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Agenda</a:t>
            </a:r>
            <a:endParaRPr/>
          </a:p>
        </p:txBody>
      </p:sp>
      <p:sp>
        <p:nvSpPr>
          <p:cNvPr id="74" name="Google Shape;74;p14"/>
          <p:cNvSpPr/>
          <p:nvPr/>
        </p:nvSpPr>
        <p:spPr>
          <a:xfrm>
            <a:off x="1492437" y="2492879"/>
            <a:ext cx="66000" cy="66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4"/>
          <p:cNvSpPr txBox="1"/>
          <p:nvPr/>
        </p:nvSpPr>
        <p:spPr>
          <a:xfrm>
            <a:off x="245184" y="975293"/>
            <a:ext cx="2557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a:solidFill>
                  <a:schemeClr val="dk2"/>
                </a:solidFill>
                <a:latin typeface="Avenir"/>
                <a:ea typeface="Avenir"/>
                <a:cs typeface="Avenir"/>
                <a:sym typeface="Avenir"/>
              </a:rPr>
              <a:t>Hydro Sensing</a:t>
            </a:r>
            <a:endParaRPr sz="1100"/>
          </a:p>
        </p:txBody>
      </p:sp>
      <p:grpSp>
        <p:nvGrpSpPr>
          <p:cNvPr id="76" name="Google Shape;76;p14"/>
          <p:cNvGrpSpPr/>
          <p:nvPr/>
        </p:nvGrpSpPr>
        <p:grpSpPr>
          <a:xfrm>
            <a:off x="7599319" y="3288277"/>
            <a:ext cx="172575" cy="169200"/>
            <a:chOff x="8174817" y="5205939"/>
            <a:chExt cx="230100" cy="225600"/>
          </a:xfrm>
        </p:grpSpPr>
        <p:sp>
          <p:nvSpPr>
            <p:cNvPr id="77" name="Google Shape;77;p14"/>
            <p:cNvSpPr/>
            <p:nvPr/>
          </p:nvSpPr>
          <p:spPr>
            <a:xfrm rot="5400000">
              <a:off x="8177067" y="5203689"/>
              <a:ext cx="225600" cy="2301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venir"/>
                <a:ea typeface="Avenir"/>
                <a:cs typeface="Avenir"/>
                <a:sym typeface="Avenir"/>
              </a:endParaRPr>
            </a:p>
          </p:txBody>
        </p:sp>
        <p:sp>
          <p:nvSpPr>
            <p:cNvPr id="78" name="Google Shape;78;p14"/>
            <p:cNvSpPr/>
            <p:nvPr/>
          </p:nvSpPr>
          <p:spPr>
            <a:xfrm rot="5400000">
              <a:off x="8229923" y="5267848"/>
              <a:ext cx="123600" cy="126600"/>
            </a:xfrm>
            <a:prstGeom prst="chevron">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600000"/>
                </a:solidFill>
                <a:latin typeface="Avenir"/>
                <a:ea typeface="Avenir"/>
                <a:cs typeface="Avenir"/>
                <a:sym typeface="Avenir"/>
              </a:endParaRPr>
            </a:p>
          </p:txBody>
        </p:sp>
      </p:grpSp>
      <p:pic>
        <p:nvPicPr>
          <p:cNvPr id="79" name="Google Shape;79;p14"/>
          <p:cNvPicPr preferRelativeResize="0"/>
          <p:nvPr/>
        </p:nvPicPr>
        <p:blipFill rotWithShape="1">
          <a:blip r:embed="rId3">
            <a:alphaModFix/>
          </a:blip>
          <a:srcRect b="0" l="0" r="0" t="0"/>
          <a:stretch/>
        </p:blipFill>
        <p:spPr>
          <a:xfrm>
            <a:off x="7389533" y="1270746"/>
            <a:ext cx="569497" cy="569497"/>
          </a:xfrm>
          <a:prstGeom prst="rect">
            <a:avLst/>
          </a:prstGeom>
          <a:noFill/>
          <a:ln>
            <a:noFill/>
          </a:ln>
        </p:spPr>
      </p:pic>
      <p:sp>
        <p:nvSpPr>
          <p:cNvPr id="80" name="Google Shape;80;p14"/>
          <p:cNvSpPr/>
          <p:nvPr/>
        </p:nvSpPr>
        <p:spPr>
          <a:xfrm>
            <a:off x="1052652" y="1320458"/>
            <a:ext cx="942900" cy="942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1" name="Google Shape;81;p14"/>
          <p:cNvSpPr/>
          <p:nvPr/>
        </p:nvSpPr>
        <p:spPr>
          <a:xfrm>
            <a:off x="4100550" y="1359120"/>
            <a:ext cx="942900" cy="942900"/>
          </a:xfrm>
          <a:prstGeom prst="ellipse">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2" name="Google Shape;82;p14"/>
          <p:cNvGrpSpPr/>
          <p:nvPr/>
        </p:nvGrpSpPr>
        <p:grpSpPr>
          <a:xfrm>
            <a:off x="4450803" y="2466471"/>
            <a:ext cx="242393" cy="65925"/>
            <a:chOff x="1838454" y="3544597"/>
            <a:chExt cx="323191" cy="87900"/>
          </a:xfrm>
        </p:grpSpPr>
        <p:sp>
          <p:nvSpPr>
            <p:cNvPr id="83" name="Google Shape;83;p14"/>
            <p:cNvSpPr/>
            <p:nvPr/>
          </p:nvSpPr>
          <p:spPr>
            <a:xfrm>
              <a:off x="2073745" y="3544597"/>
              <a:ext cx="87900" cy="87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4" name="Google Shape;84;p14"/>
            <p:cNvSpPr/>
            <p:nvPr/>
          </p:nvSpPr>
          <p:spPr>
            <a:xfrm>
              <a:off x="1838454" y="3544597"/>
              <a:ext cx="87900" cy="87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85" name="Google Shape;85;p14"/>
          <p:cNvSpPr txBox="1"/>
          <p:nvPr/>
        </p:nvSpPr>
        <p:spPr>
          <a:xfrm>
            <a:off x="3400350" y="2622497"/>
            <a:ext cx="23433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latin typeface="Avenir"/>
                <a:ea typeface="Avenir"/>
                <a:cs typeface="Avenir"/>
                <a:sym typeface="Avenir"/>
              </a:rPr>
              <a:t>Pinpointing energy usage by </a:t>
            </a:r>
            <a:r>
              <a:rPr lang="en" sz="1100">
                <a:latin typeface="Avenir"/>
                <a:ea typeface="Avenir"/>
                <a:cs typeface="Avenir"/>
                <a:sym typeface="Avenir"/>
              </a:rPr>
              <a:t>appliance, enabling analysis and mitigation</a:t>
            </a:r>
            <a:endParaRPr b="0" i="0" sz="1100" u="none" cap="none" strike="noStrike">
              <a:solidFill>
                <a:srgbClr val="000000"/>
              </a:solidFill>
              <a:latin typeface="Avenir"/>
              <a:ea typeface="Avenir"/>
              <a:cs typeface="Avenir"/>
              <a:sym typeface="Avenir"/>
            </a:endParaRPr>
          </a:p>
        </p:txBody>
      </p:sp>
      <p:sp>
        <p:nvSpPr>
          <p:cNvPr id="86" name="Google Shape;86;p14"/>
          <p:cNvSpPr txBox="1"/>
          <p:nvPr/>
        </p:nvSpPr>
        <p:spPr>
          <a:xfrm>
            <a:off x="2916450" y="975293"/>
            <a:ext cx="3311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a:solidFill>
                  <a:schemeClr val="dk2"/>
                </a:solidFill>
                <a:latin typeface="Avenir"/>
                <a:ea typeface="Avenir"/>
                <a:cs typeface="Avenir"/>
                <a:sym typeface="Avenir"/>
              </a:rPr>
              <a:t>Energy Sensing</a:t>
            </a:r>
            <a:endParaRPr sz="1100"/>
          </a:p>
        </p:txBody>
      </p:sp>
      <p:grpSp>
        <p:nvGrpSpPr>
          <p:cNvPr id="87" name="Google Shape;87;p14"/>
          <p:cNvGrpSpPr/>
          <p:nvPr/>
        </p:nvGrpSpPr>
        <p:grpSpPr>
          <a:xfrm rot="5400000">
            <a:off x="4487400" y="3286462"/>
            <a:ext cx="169200" cy="172575"/>
            <a:chOff x="5983185" y="3379087"/>
            <a:chExt cx="225600" cy="230100"/>
          </a:xfrm>
        </p:grpSpPr>
        <p:sp>
          <p:nvSpPr>
            <p:cNvPr id="88" name="Google Shape;88;p14"/>
            <p:cNvSpPr/>
            <p:nvPr/>
          </p:nvSpPr>
          <p:spPr>
            <a:xfrm>
              <a:off x="5983185" y="3379087"/>
              <a:ext cx="225600" cy="230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venir"/>
                <a:ea typeface="Avenir"/>
                <a:cs typeface="Avenir"/>
                <a:sym typeface="Avenir"/>
              </a:endParaRPr>
            </a:p>
          </p:txBody>
        </p:sp>
        <p:sp>
          <p:nvSpPr>
            <p:cNvPr id="89" name="Google Shape;89;p14"/>
            <p:cNvSpPr/>
            <p:nvPr/>
          </p:nvSpPr>
          <p:spPr>
            <a:xfrm>
              <a:off x="6046594" y="3428981"/>
              <a:ext cx="123600" cy="126600"/>
            </a:xfrm>
            <a:prstGeom prst="chevron">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600000"/>
                </a:solidFill>
                <a:latin typeface="Avenir"/>
                <a:ea typeface="Avenir"/>
                <a:cs typeface="Avenir"/>
                <a:sym typeface="Avenir"/>
              </a:endParaRPr>
            </a:p>
          </p:txBody>
        </p:sp>
      </p:grpSp>
      <p:sp>
        <p:nvSpPr>
          <p:cNvPr id="90" name="Google Shape;90;p14"/>
          <p:cNvSpPr/>
          <p:nvPr/>
        </p:nvSpPr>
        <p:spPr>
          <a:xfrm>
            <a:off x="7199913" y="1319076"/>
            <a:ext cx="942900" cy="942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1" name="Google Shape;91;p14"/>
          <p:cNvSpPr/>
          <p:nvPr/>
        </p:nvSpPr>
        <p:spPr>
          <a:xfrm>
            <a:off x="7645956" y="2462063"/>
            <a:ext cx="66000" cy="66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2" name="Google Shape;92;p14"/>
          <p:cNvSpPr/>
          <p:nvPr/>
        </p:nvSpPr>
        <p:spPr>
          <a:xfrm>
            <a:off x="7500654" y="2466471"/>
            <a:ext cx="66000" cy="66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93" name="Google Shape;93;p14"/>
          <p:cNvSpPr txBox="1"/>
          <p:nvPr/>
        </p:nvSpPr>
        <p:spPr>
          <a:xfrm>
            <a:off x="6030315" y="975293"/>
            <a:ext cx="3311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a:solidFill>
                  <a:schemeClr val="dk2"/>
                </a:solidFill>
                <a:latin typeface="Avenir"/>
                <a:ea typeface="Avenir"/>
                <a:cs typeface="Avenir"/>
                <a:sym typeface="Avenir"/>
              </a:rPr>
              <a:t>Surface Sensing</a:t>
            </a:r>
            <a:endParaRPr sz="1100"/>
          </a:p>
        </p:txBody>
      </p:sp>
      <p:sp>
        <p:nvSpPr>
          <p:cNvPr id="94" name="Google Shape;94;p14"/>
          <p:cNvSpPr/>
          <p:nvPr/>
        </p:nvSpPr>
        <p:spPr>
          <a:xfrm>
            <a:off x="7791258" y="2462063"/>
            <a:ext cx="66000" cy="66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95" name="Google Shape;95;p14"/>
          <p:cNvPicPr preferRelativeResize="0"/>
          <p:nvPr/>
        </p:nvPicPr>
        <p:blipFill>
          <a:blip r:embed="rId4">
            <a:alphaModFix/>
          </a:blip>
          <a:stretch>
            <a:fillRect/>
          </a:stretch>
        </p:blipFill>
        <p:spPr>
          <a:xfrm>
            <a:off x="1151200" y="1426325"/>
            <a:ext cx="712026" cy="707400"/>
          </a:xfrm>
          <a:prstGeom prst="rect">
            <a:avLst/>
          </a:prstGeom>
          <a:noFill/>
          <a:ln>
            <a:noFill/>
          </a:ln>
        </p:spPr>
      </p:pic>
      <p:pic>
        <p:nvPicPr>
          <p:cNvPr id="96" name="Google Shape;96;p14"/>
          <p:cNvPicPr preferRelativeResize="0"/>
          <p:nvPr/>
        </p:nvPicPr>
        <p:blipFill>
          <a:blip r:embed="rId5">
            <a:alphaModFix/>
          </a:blip>
          <a:stretch>
            <a:fillRect/>
          </a:stretch>
        </p:blipFill>
        <p:spPr>
          <a:xfrm>
            <a:off x="4215987" y="1476975"/>
            <a:ext cx="712025" cy="707249"/>
          </a:xfrm>
          <a:prstGeom prst="rect">
            <a:avLst/>
          </a:prstGeom>
          <a:noFill/>
          <a:ln>
            <a:noFill/>
          </a:ln>
        </p:spPr>
      </p:pic>
      <p:pic>
        <p:nvPicPr>
          <p:cNvPr id="97" name="Google Shape;97;p14"/>
          <p:cNvPicPr preferRelativeResize="0"/>
          <p:nvPr/>
        </p:nvPicPr>
        <p:blipFill>
          <a:blip r:embed="rId6">
            <a:alphaModFix/>
          </a:blip>
          <a:stretch>
            <a:fillRect/>
          </a:stretch>
        </p:blipFill>
        <p:spPr>
          <a:xfrm>
            <a:off x="7337025" y="1435888"/>
            <a:ext cx="712025" cy="712025"/>
          </a:xfrm>
          <a:prstGeom prst="rect">
            <a:avLst/>
          </a:prstGeom>
          <a:noFill/>
          <a:ln>
            <a:noFill/>
          </a:ln>
        </p:spPr>
      </p:pic>
      <p:grpSp>
        <p:nvGrpSpPr>
          <p:cNvPr id="98" name="Google Shape;98;p14"/>
          <p:cNvGrpSpPr/>
          <p:nvPr/>
        </p:nvGrpSpPr>
        <p:grpSpPr>
          <a:xfrm rot="5400000">
            <a:off x="1429459" y="3286462"/>
            <a:ext cx="169200" cy="172575"/>
            <a:chOff x="5983185" y="3379087"/>
            <a:chExt cx="225600" cy="230100"/>
          </a:xfrm>
        </p:grpSpPr>
        <p:sp>
          <p:nvSpPr>
            <p:cNvPr id="99" name="Google Shape;99;p14"/>
            <p:cNvSpPr/>
            <p:nvPr/>
          </p:nvSpPr>
          <p:spPr>
            <a:xfrm>
              <a:off x="5983185" y="3379087"/>
              <a:ext cx="225600" cy="230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venir"/>
                <a:ea typeface="Avenir"/>
                <a:cs typeface="Avenir"/>
                <a:sym typeface="Avenir"/>
              </a:endParaRPr>
            </a:p>
          </p:txBody>
        </p:sp>
        <p:sp>
          <p:nvSpPr>
            <p:cNvPr id="100" name="Google Shape;100;p14"/>
            <p:cNvSpPr/>
            <p:nvPr/>
          </p:nvSpPr>
          <p:spPr>
            <a:xfrm>
              <a:off x="6046594" y="3428981"/>
              <a:ext cx="123600" cy="126600"/>
            </a:xfrm>
            <a:prstGeom prst="chevron">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600000"/>
                </a:solidFill>
                <a:latin typeface="Avenir"/>
                <a:ea typeface="Avenir"/>
                <a:cs typeface="Avenir"/>
                <a:sym typeface="Avenir"/>
              </a:endParaRPr>
            </a:p>
          </p:txBody>
        </p:sp>
      </p:grpSp>
      <p:grpSp>
        <p:nvGrpSpPr>
          <p:cNvPr id="101" name="Google Shape;101;p14"/>
          <p:cNvGrpSpPr/>
          <p:nvPr/>
        </p:nvGrpSpPr>
        <p:grpSpPr>
          <a:xfrm rot="5400000">
            <a:off x="7601659" y="3286462"/>
            <a:ext cx="169200" cy="172575"/>
            <a:chOff x="5983185" y="3379087"/>
            <a:chExt cx="225600" cy="230100"/>
          </a:xfrm>
        </p:grpSpPr>
        <p:sp>
          <p:nvSpPr>
            <p:cNvPr id="102" name="Google Shape;102;p14"/>
            <p:cNvSpPr/>
            <p:nvPr/>
          </p:nvSpPr>
          <p:spPr>
            <a:xfrm>
              <a:off x="5983185" y="3379087"/>
              <a:ext cx="225600" cy="2301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venir"/>
                <a:ea typeface="Avenir"/>
                <a:cs typeface="Avenir"/>
                <a:sym typeface="Avenir"/>
              </a:endParaRPr>
            </a:p>
          </p:txBody>
        </p:sp>
        <p:sp>
          <p:nvSpPr>
            <p:cNvPr id="103" name="Google Shape;103;p14"/>
            <p:cNvSpPr/>
            <p:nvPr/>
          </p:nvSpPr>
          <p:spPr>
            <a:xfrm>
              <a:off x="6046594" y="3428981"/>
              <a:ext cx="123600" cy="126600"/>
            </a:xfrm>
            <a:prstGeom prst="chevron">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600000"/>
                </a:solidFill>
                <a:latin typeface="Avenir"/>
                <a:ea typeface="Avenir"/>
                <a:cs typeface="Avenir"/>
                <a:sym typeface="Avenir"/>
              </a:endParaRPr>
            </a:p>
          </p:txBody>
        </p:sp>
      </p:grpSp>
      <p:sp>
        <p:nvSpPr>
          <p:cNvPr id="104" name="Google Shape;104;p14"/>
          <p:cNvSpPr txBox="1"/>
          <p:nvPr/>
        </p:nvSpPr>
        <p:spPr>
          <a:xfrm>
            <a:off x="665400" y="3670650"/>
            <a:ext cx="7813200" cy="714300"/>
          </a:xfrm>
          <a:prstGeom prst="rect">
            <a:avLst/>
          </a:prstGeom>
          <a:noFill/>
          <a:ln cap="rnd"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marR="914400" rtl="0" algn="ctr">
              <a:lnSpc>
                <a:spcPct val="115000"/>
              </a:lnSpc>
              <a:spcBef>
                <a:spcPts val="0"/>
              </a:spcBef>
              <a:spcAft>
                <a:spcPts val="0"/>
              </a:spcAft>
              <a:buNone/>
            </a:pPr>
            <a:r>
              <a:rPr lang="en" sz="1600">
                <a:latin typeface="Avenir"/>
                <a:ea typeface="Avenir"/>
                <a:cs typeface="Avenir"/>
                <a:sym typeface="Avenir"/>
              </a:rPr>
              <a:t>Combine these sensing capabilities (and more) to create happier, healthier, and more efficient homes and cities</a:t>
            </a:r>
            <a:endParaRPr>
              <a:latin typeface="Avenir"/>
              <a:ea typeface="Avenir"/>
              <a:cs typeface="Avenir"/>
              <a:sym typeface="Avenir"/>
            </a:endParaRPr>
          </a:p>
        </p:txBody>
      </p:sp>
      <p:pic>
        <p:nvPicPr>
          <p:cNvPr id="105" name="Google Shape;105;p14"/>
          <p:cNvPicPr preferRelativeResize="0"/>
          <p:nvPr/>
        </p:nvPicPr>
        <p:blipFill>
          <a:blip r:embed="rId7">
            <a:alphaModFix/>
          </a:blip>
          <a:stretch>
            <a:fillRect/>
          </a:stretch>
        </p:blipFill>
        <p:spPr>
          <a:xfrm>
            <a:off x="7468200" y="3662750"/>
            <a:ext cx="712025" cy="712025"/>
          </a:xfrm>
          <a:prstGeom prst="rect">
            <a:avLst/>
          </a:prstGeom>
          <a:noFill/>
          <a:ln>
            <a:noFill/>
          </a:ln>
        </p:spPr>
      </p:pic>
      <p:pic>
        <p:nvPicPr>
          <p:cNvPr id="106" name="Google Shape;106;p14"/>
          <p:cNvPicPr preferRelativeResize="0"/>
          <p:nvPr/>
        </p:nvPicPr>
        <p:blipFill>
          <a:blip r:embed="rId8">
            <a:alphaModFix/>
          </a:blip>
          <a:stretch>
            <a:fillRect/>
          </a:stretch>
        </p:blipFill>
        <p:spPr>
          <a:xfrm>
            <a:off x="971325" y="3752899"/>
            <a:ext cx="629025" cy="629025"/>
          </a:xfrm>
          <a:prstGeom prst="rect">
            <a:avLst/>
          </a:prstGeom>
          <a:noFill/>
          <a:ln>
            <a:noFill/>
          </a:ln>
        </p:spPr>
      </p:pic>
      <p:sp>
        <p:nvSpPr>
          <p:cNvPr id="107" name="Google Shape;107;p14"/>
          <p:cNvSpPr txBox="1"/>
          <p:nvPr/>
        </p:nvSpPr>
        <p:spPr>
          <a:xfrm>
            <a:off x="339889" y="2612481"/>
            <a:ext cx="23685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100">
                <a:solidFill>
                  <a:srgbClr val="1E1919"/>
                </a:solidFill>
                <a:latin typeface="Avenir"/>
                <a:ea typeface="Avenir"/>
                <a:cs typeface="Avenir"/>
                <a:sym typeface="Avenir"/>
              </a:rPr>
              <a:t>Dynamically measuring water usage </a:t>
            </a:r>
            <a:r>
              <a:rPr lang="en" sz="1100">
                <a:solidFill>
                  <a:srgbClr val="1E1919"/>
                </a:solidFill>
                <a:latin typeface="Avenir"/>
                <a:ea typeface="Avenir"/>
                <a:cs typeface="Avenir"/>
                <a:sym typeface="Avenir"/>
              </a:rPr>
              <a:t>throughout the entire household utilizing pressure metrics</a:t>
            </a:r>
            <a:endParaRPr b="0" i="0" sz="1100" u="none" cap="none" strike="noStrike">
              <a:solidFill>
                <a:srgbClr val="1E1919"/>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2"/>
          <p:cNvPicPr preferRelativeResize="0"/>
          <p:nvPr/>
        </p:nvPicPr>
        <p:blipFill>
          <a:blip r:embed="rId3">
            <a:alphaModFix amt="57000"/>
          </a:blip>
          <a:stretch>
            <a:fillRect/>
          </a:stretch>
        </p:blipFill>
        <p:spPr>
          <a:xfrm>
            <a:off x="0" y="71425"/>
            <a:ext cx="9144000" cy="4800600"/>
          </a:xfrm>
          <a:prstGeom prst="rect">
            <a:avLst/>
          </a:prstGeom>
          <a:noFill/>
          <a:ln>
            <a:noFill/>
          </a:ln>
        </p:spPr>
      </p:pic>
      <p:sp>
        <p:nvSpPr>
          <p:cNvPr id="237" name="Google Shape;237;p32"/>
          <p:cNvSpPr txBox="1"/>
          <p:nvPr/>
        </p:nvSpPr>
        <p:spPr>
          <a:xfrm>
            <a:off x="1954350" y="3235100"/>
            <a:ext cx="5235300" cy="1108200"/>
          </a:xfrm>
          <a:prstGeom prst="rect">
            <a:avLst/>
          </a:prstGeom>
          <a:solidFill>
            <a:schemeClr val="lt1"/>
          </a:solid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Open Sans"/>
                <a:ea typeface="Open Sans"/>
                <a:cs typeface="Open Sans"/>
                <a:sym typeface="Open Sans"/>
              </a:rPr>
              <a:t>Device classification using</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K Nearest Neighbours </a:t>
            </a:r>
            <a:endParaRPr sz="30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3"/>
          <p:cNvPicPr preferRelativeResize="0"/>
          <p:nvPr/>
        </p:nvPicPr>
        <p:blipFill>
          <a:blip r:embed="rId3">
            <a:alphaModFix amt="26000"/>
          </a:blip>
          <a:stretch>
            <a:fillRect/>
          </a:stretch>
        </p:blipFill>
        <p:spPr>
          <a:xfrm>
            <a:off x="-39862" y="0"/>
            <a:ext cx="9324400" cy="5594626"/>
          </a:xfrm>
          <a:prstGeom prst="rect">
            <a:avLst/>
          </a:prstGeom>
          <a:noFill/>
          <a:ln>
            <a:noFill/>
          </a:ln>
        </p:spPr>
      </p:pic>
      <p:sp>
        <p:nvSpPr>
          <p:cNvPr id="243" name="Google Shape;243;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with windowing</a:t>
            </a:r>
            <a:endParaRPr/>
          </a:p>
        </p:txBody>
      </p:sp>
      <p:pic>
        <p:nvPicPr>
          <p:cNvPr id="244" name="Google Shape;244;p33"/>
          <p:cNvPicPr preferRelativeResize="0"/>
          <p:nvPr/>
        </p:nvPicPr>
        <p:blipFill>
          <a:blip r:embed="rId4">
            <a:alphaModFix/>
          </a:blip>
          <a:stretch>
            <a:fillRect/>
          </a:stretch>
        </p:blipFill>
        <p:spPr>
          <a:xfrm>
            <a:off x="2550650" y="1152425"/>
            <a:ext cx="4143375" cy="181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 with same brand, same device model</a:t>
            </a:r>
            <a:endParaRPr/>
          </a:p>
        </p:txBody>
      </p:sp>
      <p:pic>
        <p:nvPicPr>
          <p:cNvPr id="250" name="Google Shape;250;p34"/>
          <p:cNvPicPr preferRelativeResize="0"/>
          <p:nvPr/>
        </p:nvPicPr>
        <p:blipFill>
          <a:blip r:embed="rId3">
            <a:alphaModFix/>
          </a:blip>
          <a:stretch>
            <a:fillRect/>
          </a:stretch>
        </p:blipFill>
        <p:spPr>
          <a:xfrm>
            <a:off x="1733550" y="1264000"/>
            <a:ext cx="5676900" cy="311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not right?</a:t>
            </a:r>
            <a:endParaRPr/>
          </a:p>
        </p:txBody>
      </p:sp>
      <p:sp>
        <p:nvSpPr>
          <p:cNvPr id="256" name="Google Shape;256;p35"/>
          <p:cNvSpPr txBox="1"/>
          <p:nvPr>
            <p:ph idx="1" type="body"/>
          </p:nvPr>
        </p:nvSpPr>
        <p:spPr>
          <a:xfrm>
            <a:off x="311700" y="10421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KNN can not work if we give some new devices to the system as we only have data for some specific devices.</a:t>
            </a:r>
            <a:endParaRPr/>
          </a:p>
          <a:p>
            <a:pPr indent="0" lvl="0" marL="0" rtl="0" algn="l">
              <a:spcBef>
                <a:spcPts val="1200"/>
              </a:spcBef>
              <a:spcAft>
                <a:spcPts val="0"/>
              </a:spcAft>
              <a:buNone/>
            </a:pPr>
            <a:r>
              <a:rPr lang="en"/>
              <a:t>Needs user to actuate each device atleast once. </a:t>
            </a:r>
            <a:r>
              <a:rPr lang="en"/>
              <a:t>So it is not a device detection system per se until all devices are used.</a:t>
            </a:r>
            <a:endParaRPr/>
          </a:p>
          <a:p>
            <a:pPr indent="0" lvl="0" marL="0" rtl="0" algn="l">
              <a:spcBef>
                <a:spcPts val="1200"/>
              </a:spcBef>
              <a:spcAft>
                <a:spcPts val="0"/>
              </a:spcAft>
              <a:buNone/>
            </a:pPr>
            <a:r>
              <a:rPr lang="en"/>
              <a:t>The EMI in SMPS is considered to be a disadvantage in these power supplied. Relying on a disadvantage for creating technology can make this obsolete.</a:t>
            </a:r>
            <a:endParaRPr/>
          </a:p>
          <a:p>
            <a:pPr indent="0" lvl="0" marL="0" rtl="0" algn="l">
              <a:spcBef>
                <a:spcPts val="1200"/>
              </a:spcBef>
              <a:spcAft>
                <a:spcPts val="1200"/>
              </a:spcAft>
              <a:buNone/>
            </a:pPr>
            <a:r>
              <a:t/>
            </a:r>
            <a:endParaRPr/>
          </a:p>
        </p:txBody>
      </p:sp>
      <p:pic>
        <p:nvPicPr>
          <p:cNvPr descr="Speech Balloon on Apple iOS 14.6" id="257" name="Google Shape;257;p35"/>
          <p:cNvPicPr preferRelativeResize="0"/>
          <p:nvPr/>
        </p:nvPicPr>
        <p:blipFill>
          <a:blip r:embed="rId3">
            <a:alphaModFix/>
          </a:blip>
          <a:stretch>
            <a:fillRect/>
          </a:stretch>
        </p:blipFill>
        <p:spPr>
          <a:xfrm>
            <a:off x="420400" y="3425000"/>
            <a:ext cx="660650" cy="660650"/>
          </a:xfrm>
          <a:prstGeom prst="rect">
            <a:avLst/>
          </a:prstGeom>
          <a:noFill/>
          <a:ln>
            <a:noFill/>
          </a:ln>
        </p:spPr>
      </p:pic>
      <p:sp>
        <p:nvSpPr>
          <p:cNvPr id="258" name="Google Shape;258;p35"/>
          <p:cNvSpPr txBox="1"/>
          <p:nvPr>
            <p:ph type="title"/>
          </p:nvPr>
        </p:nvSpPr>
        <p:spPr>
          <a:xfrm>
            <a:off x="1073700" y="34168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740"/>
              <a:t>Did you find mo</a:t>
            </a:r>
            <a:r>
              <a:rPr lang="en" sz="2740"/>
              <a:t>re limitations to this 2010 work?</a:t>
            </a:r>
            <a:endParaRPr sz="274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Speech Balloon on Apple iOS 14.6" id="263" name="Google Shape;263;p36"/>
          <p:cNvPicPr preferRelativeResize="0"/>
          <p:nvPr/>
        </p:nvPicPr>
        <p:blipFill>
          <a:blip r:embed="rId3">
            <a:alphaModFix/>
          </a:blip>
          <a:stretch>
            <a:fillRect/>
          </a:stretch>
        </p:blipFill>
        <p:spPr>
          <a:xfrm>
            <a:off x="277525" y="812425"/>
            <a:ext cx="660650" cy="660650"/>
          </a:xfrm>
          <a:prstGeom prst="rect">
            <a:avLst/>
          </a:prstGeom>
          <a:noFill/>
          <a:ln>
            <a:noFill/>
          </a:ln>
        </p:spPr>
      </p:pic>
      <p:sp>
        <p:nvSpPr>
          <p:cNvPr id="264" name="Google Shape;264;p36"/>
          <p:cNvSpPr txBox="1"/>
          <p:nvPr>
            <p:ph type="title"/>
          </p:nvPr>
        </p:nvSpPr>
        <p:spPr>
          <a:xfrm>
            <a:off x="938175" y="316100"/>
            <a:ext cx="8015100" cy="165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6131"/>
              <a:buNone/>
            </a:pPr>
            <a:r>
              <a:rPr lang="en" sz="2740"/>
              <a:t>Were there some interesting things you learnt while reading this </a:t>
            </a:r>
            <a:endParaRPr sz="2740"/>
          </a:p>
          <a:p>
            <a:pPr indent="0" lvl="0" marL="0" rtl="0" algn="l">
              <a:spcBef>
                <a:spcPts val="0"/>
              </a:spcBef>
              <a:spcAft>
                <a:spcPts val="0"/>
              </a:spcAft>
              <a:buSzPct val="36131"/>
              <a:buNone/>
            </a:pPr>
            <a:r>
              <a:rPr lang="en" sz="2740"/>
              <a:t>w</a:t>
            </a:r>
            <a:r>
              <a:rPr lang="en" sz="2740"/>
              <a:t>ork </a:t>
            </a:r>
            <a:r>
              <a:rPr lang="en" sz="2740"/>
              <a:t>? Was there anything you found unique about this paper different from other papers we have read so far? Data collection? Performance calculation?</a:t>
            </a:r>
            <a:endParaRPr sz="2740"/>
          </a:p>
        </p:txBody>
      </p:sp>
      <p:pic>
        <p:nvPicPr>
          <p:cNvPr descr="Speech Balloon on Apple iOS 14.6" id="265" name="Google Shape;265;p36"/>
          <p:cNvPicPr preferRelativeResize="0"/>
          <p:nvPr/>
        </p:nvPicPr>
        <p:blipFill>
          <a:blip r:embed="rId3">
            <a:alphaModFix/>
          </a:blip>
          <a:stretch>
            <a:fillRect/>
          </a:stretch>
        </p:blipFill>
        <p:spPr>
          <a:xfrm>
            <a:off x="277525" y="2405150"/>
            <a:ext cx="660650" cy="660650"/>
          </a:xfrm>
          <a:prstGeom prst="rect">
            <a:avLst/>
          </a:prstGeom>
          <a:noFill/>
          <a:ln>
            <a:noFill/>
          </a:ln>
        </p:spPr>
      </p:pic>
      <p:sp>
        <p:nvSpPr>
          <p:cNvPr id="266" name="Google Shape;266;p36"/>
          <p:cNvSpPr txBox="1"/>
          <p:nvPr>
            <p:ph type="title"/>
          </p:nvPr>
        </p:nvSpPr>
        <p:spPr>
          <a:xfrm>
            <a:off x="979000" y="2266950"/>
            <a:ext cx="7974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6131"/>
              <a:buNone/>
            </a:pPr>
            <a:r>
              <a:rPr lang="en" sz="2740"/>
              <a:t>What in your opinion got this paper the best paper award</a:t>
            </a:r>
            <a:r>
              <a:rPr lang="en" sz="2740"/>
              <a:t>? What have the authors done so well?  </a:t>
            </a:r>
            <a:endParaRPr sz="2740"/>
          </a:p>
        </p:txBody>
      </p:sp>
      <p:pic>
        <p:nvPicPr>
          <p:cNvPr descr="Speech Balloon on Apple iOS 14.6" id="267" name="Google Shape;267;p36"/>
          <p:cNvPicPr preferRelativeResize="0"/>
          <p:nvPr/>
        </p:nvPicPr>
        <p:blipFill>
          <a:blip r:embed="rId3">
            <a:alphaModFix/>
          </a:blip>
          <a:stretch>
            <a:fillRect/>
          </a:stretch>
        </p:blipFill>
        <p:spPr>
          <a:xfrm>
            <a:off x="351425" y="3750200"/>
            <a:ext cx="660650" cy="660650"/>
          </a:xfrm>
          <a:prstGeom prst="rect">
            <a:avLst/>
          </a:prstGeom>
          <a:noFill/>
          <a:ln>
            <a:noFill/>
          </a:ln>
        </p:spPr>
      </p:pic>
      <p:sp>
        <p:nvSpPr>
          <p:cNvPr id="268" name="Google Shape;268;p36"/>
          <p:cNvSpPr txBox="1"/>
          <p:nvPr>
            <p:ph type="title"/>
          </p:nvPr>
        </p:nvSpPr>
        <p:spPr>
          <a:xfrm>
            <a:off x="1012075" y="3507300"/>
            <a:ext cx="79413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6131"/>
              <a:buNone/>
            </a:pPr>
            <a:r>
              <a:rPr lang="en" sz="2740"/>
              <a:t>How is this work - Electrical device detection relevant to us or to Ubiquitous Computing for Smart Home/Smart City</a:t>
            </a:r>
            <a:r>
              <a:rPr lang="en" sz="2740"/>
              <a:t>? How and where can we leverage it? Any project ideas you can suggest to the class?</a:t>
            </a:r>
            <a:endParaRPr sz="274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UbiComp Applications ready for use</a:t>
            </a:r>
            <a:endParaRPr/>
          </a:p>
        </p:txBody>
      </p:sp>
      <p:pic>
        <p:nvPicPr>
          <p:cNvPr id="274" name="Google Shape;274;p37"/>
          <p:cNvPicPr preferRelativeResize="0"/>
          <p:nvPr/>
        </p:nvPicPr>
        <p:blipFill>
          <a:blip r:embed="rId3">
            <a:alphaModFix/>
          </a:blip>
          <a:stretch>
            <a:fillRect/>
          </a:stretch>
        </p:blipFill>
        <p:spPr>
          <a:xfrm>
            <a:off x="1071038" y="1152425"/>
            <a:ext cx="7001918" cy="3686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550425" y="0"/>
            <a:ext cx="2847975" cy="2084600"/>
          </a:xfrm>
          <a:prstGeom prst="rect">
            <a:avLst/>
          </a:prstGeom>
          <a:noFill/>
          <a:ln>
            <a:noFill/>
          </a:ln>
        </p:spPr>
      </p:pic>
      <p:pic>
        <p:nvPicPr>
          <p:cNvPr id="280" name="Google Shape;280;p38"/>
          <p:cNvPicPr preferRelativeResize="0"/>
          <p:nvPr/>
        </p:nvPicPr>
        <p:blipFill>
          <a:blip r:embed="rId4">
            <a:alphaModFix/>
          </a:blip>
          <a:stretch>
            <a:fillRect/>
          </a:stretch>
        </p:blipFill>
        <p:spPr>
          <a:xfrm>
            <a:off x="4020925" y="611650"/>
            <a:ext cx="4991101" cy="3795189"/>
          </a:xfrm>
          <a:prstGeom prst="rect">
            <a:avLst/>
          </a:prstGeom>
          <a:noFill/>
          <a:ln>
            <a:noFill/>
          </a:ln>
        </p:spPr>
      </p:pic>
      <p:pic>
        <p:nvPicPr>
          <p:cNvPr id="281" name="Google Shape;281;p38"/>
          <p:cNvPicPr preferRelativeResize="0"/>
          <p:nvPr/>
        </p:nvPicPr>
        <p:blipFill>
          <a:blip r:embed="rId5">
            <a:alphaModFix/>
          </a:blip>
          <a:stretch>
            <a:fillRect/>
          </a:stretch>
        </p:blipFill>
        <p:spPr>
          <a:xfrm>
            <a:off x="866123" y="2084600"/>
            <a:ext cx="2216575" cy="2804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9"/>
          <p:cNvPicPr preferRelativeResize="0"/>
          <p:nvPr/>
        </p:nvPicPr>
        <p:blipFill>
          <a:blip r:embed="rId3">
            <a:alphaModFix/>
          </a:blip>
          <a:stretch>
            <a:fillRect/>
          </a:stretch>
        </p:blipFill>
        <p:spPr>
          <a:xfrm>
            <a:off x="152400" y="152400"/>
            <a:ext cx="5226550" cy="2643876"/>
          </a:xfrm>
          <a:prstGeom prst="rect">
            <a:avLst/>
          </a:prstGeom>
          <a:noFill/>
          <a:ln>
            <a:noFill/>
          </a:ln>
        </p:spPr>
      </p:pic>
      <p:pic>
        <p:nvPicPr>
          <p:cNvPr id="287" name="Google Shape;287;p39"/>
          <p:cNvPicPr preferRelativeResize="0"/>
          <p:nvPr/>
        </p:nvPicPr>
        <p:blipFill>
          <a:blip r:embed="rId4">
            <a:alphaModFix/>
          </a:blip>
          <a:stretch>
            <a:fillRect/>
          </a:stretch>
        </p:blipFill>
        <p:spPr>
          <a:xfrm>
            <a:off x="152400" y="3071825"/>
            <a:ext cx="6021852" cy="1724700"/>
          </a:xfrm>
          <a:prstGeom prst="rect">
            <a:avLst/>
          </a:prstGeom>
          <a:noFill/>
          <a:ln>
            <a:noFill/>
          </a:ln>
        </p:spPr>
      </p:pic>
      <p:pic>
        <p:nvPicPr>
          <p:cNvPr id="288" name="Google Shape;288;p39"/>
          <p:cNvPicPr preferRelativeResize="0"/>
          <p:nvPr/>
        </p:nvPicPr>
        <p:blipFill>
          <a:blip r:embed="rId5">
            <a:alphaModFix/>
          </a:blip>
          <a:stretch>
            <a:fillRect/>
          </a:stretch>
        </p:blipFill>
        <p:spPr>
          <a:xfrm>
            <a:off x="6359325" y="0"/>
            <a:ext cx="26071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3">
            <a:alphaModFix/>
          </a:blip>
          <a:stretch>
            <a:fillRect/>
          </a:stretch>
        </p:blipFill>
        <p:spPr>
          <a:xfrm>
            <a:off x="1769575" y="407500"/>
            <a:ext cx="5604852" cy="41052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Pothole Patrol</a:t>
            </a:r>
            <a:endParaRPr/>
          </a:p>
        </p:txBody>
      </p:sp>
      <p:sp>
        <p:nvSpPr>
          <p:cNvPr id="299" name="Google Shape;299;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Municipalities</a:t>
            </a:r>
            <a:r>
              <a:rPr lang="en"/>
              <a:t> around the world spend millions of dollars, yet few people are </a:t>
            </a:r>
            <a:r>
              <a:rPr lang="en"/>
              <a:t>happy</a:t>
            </a:r>
            <a:r>
              <a:rPr lang="en"/>
              <a:t> with quality of the roads.</a:t>
            </a:r>
            <a:endParaRPr/>
          </a:p>
          <a:p>
            <a:pPr indent="-342900" lvl="0" marL="457200" rtl="0" algn="l">
              <a:spcBef>
                <a:spcPts val="0"/>
              </a:spcBef>
              <a:spcAft>
                <a:spcPts val="0"/>
              </a:spcAft>
              <a:buSzPts val="1800"/>
              <a:buChar char="●"/>
            </a:pPr>
            <a:r>
              <a:rPr lang="en"/>
              <a:t>Bad roads</a:t>
            </a:r>
            <a:endParaRPr/>
          </a:p>
          <a:p>
            <a:pPr indent="-317500" lvl="1" marL="914400" rtl="0" algn="l">
              <a:spcBef>
                <a:spcPts val="0"/>
              </a:spcBef>
              <a:spcAft>
                <a:spcPts val="0"/>
              </a:spcAft>
              <a:buSzPts val="1400"/>
              <a:buChar char="○"/>
            </a:pPr>
            <a:r>
              <a:rPr lang="en"/>
              <a:t>Damage vehicles</a:t>
            </a:r>
            <a:endParaRPr/>
          </a:p>
          <a:p>
            <a:pPr indent="-317500" lvl="1" marL="914400" rtl="0" algn="l">
              <a:spcBef>
                <a:spcPts val="0"/>
              </a:spcBef>
              <a:spcAft>
                <a:spcPts val="0"/>
              </a:spcAft>
              <a:buSzPts val="1400"/>
              <a:buChar char="○"/>
            </a:pPr>
            <a:r>
              <a:rPr lang="en"/>
              <a:t>Hazardous to drivers and pedestrians</a:t>
            </a:r>
            <a:endParaRPr/>
          </a:p>
          <a:p>
            <a:pPr indent="-317500" lvl="1" marL="914400" rtl="0" algn="l">
              <a:spcBef>
                <a:spcPts val="0"/>
              </a:spcBef>
              <a:spcAft>
                <a:spcPts val="0"/>
              </a:spcAft>
              <a:buSzPts val="1400"/>
              <a:buChar char="○"/>
            </a:pPr>
            <a:r>
              <a:rPr lang="en"/>
              <a:t>Very annoying to drive or bike on</a:t>
            </a:r>
            <a:endParaRPr/>
          </a:p>
          <a:p>
            <a:pPr indent="-342900" lvl="0" marL="457200" rtl="0" algn="l">
              <a:spcBef>
                <a:spcPts val="0"/>
              </a:spcBef>
              <a:spcAft>
                <a:spcPts val="0"/>
              </a:spcAft>
              <a:buSzPts val="1800"/>
              <a:buChar char="●"/>
            </a:pPr>
            <a:r>
              <a:rPr lang="en"/>
              <a:t>The researchers are trying to find out potholes on travelled roads using different sensors in vehicles so that those that are of high severity could be repaired.</a:t>
            </a:r>
            <a:endParaRPr/>
          </a:p>
          <a:p>
            <a:pPr indent="-342900" lvl="0" marL="457200" rtl="0" algn="l">
              <a:spcBef>
                <a:spcPts val="0"/>
              </a:spcBef>
              <a:spcAft>
                <a:spcPts val="0"/>
              </a:spcAft>
              <a:buSzPts val="1800"/>
              <a:buChar char="●"/>
            </a:pPr>
            <a:r>
              <a:rPr i="1" lang="en"/>
              <a:t>“</a:t>
            </a:r>
            <a:r>
              <a:rPr i="1" lang="en"/>
              <a:t>Runs on a network of 7 taxis in the Boston metropolitan area”</a:t>
            </a:r>
            <a:endParaRPr i="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0" y="350525"/>
            <a:ext cx="4406700" cy="88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840"/>
              <a:t>HydroSense</a:t>
            </a:r>
            <a:endParaRPr sz="4840"/>
          </a:p>
        </p:txBody>
      </p:sp>
      <p:pic>
        <p:nvPicPr>
          <p:cNvPr id="113" name="Google Shape;113;p15"/>
          <p:cNvPicPr preferRelativeResize="0"/>
          <p:nvPr/>
        </p:nvPicPr>
        <p:blipFill>
          <a:blip r:embed="rId3">
            <a:alphaModFix/>
          </a:blip>
          <a:stretch>
            <a:fillRect/>
          </a:stretch>
        </p:blipFill>
        <p:spPr>
          <a:xfrm>
            <a:off x="4406550" y="214900"/>
            <a:ext cx="4561300" cy="4561300"/>
          </a:xfrm>
          <a:prstGeom prst="rect">
            <a:avLst/>
          </a:prstGeom>
          <a:noFill/>
          <a:ln>
            <a:noFill/>
          </a:ln>
        </p:spPr>
      </p:pic>
      <p:pic>
        <p:nvPicPr>
          <p:cNvPr id="114" name="Google Shape;114;p15"/>
          <p:cNvPicPr preferRelativeResize="0"/>
          <p:nvPr/>
        </p:nvPicPr>
        <p:blipFill rotWithShape="1">
          <a:blip r:embed="rId4">
            <a:alphaModFix/>
          </a:blip>
          <a:srcRect b="-3159" l="0" r="0" t="3159"/>
          <a:stretch/>
        </p:blipFill>
        <p:spPr>
          <a:xfrm>
            <a:off x="947600" y="1490050"/>
            <a:ext cx="2511500" cy="3348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P2 architecture</a:t>
            </a:r>
            <a:endParaRPr/>
          </a:p>
        </p:txBody>
      </p:sp>
      <p:pic>
        <p:nvPicPr>
          <p:cNvPr id="305" name="Google Shape;305;p42"/>
          <p:cNvPicPr preferRelativeResize="0"/>
          <p:nvPr/>
        </p:nvPicPr>
        <p:blipFill>
          <a:blip r:embed="rId3">
            <a:alphaModFix/>
          </a:blip>
          <a:stretch>
            <a:fillRect/>
          </a:stretch>
        </p:blipFill>
        <p:spPr>
          <a:xfrm>
            <a:off x="0" y="1609625"/>
            <a:ext cx="9144000" cy="34481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idx="1" type="body"/>
          </p:nvPr>
        </p:nvSpPr>
        <p:spPr>
          <a:xfrm>
            <a:off x="311700" y="1266325"/>
            <a:ext cx="8832300" cy="375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Gathering data is challenging because this would require driving through bad roads. Also, gathering hand-labeled training data would require a lot of effort. </a:t>
            </a:r>
            <a:endParaRPr/>
          </a:p>
          <a:p>
            <a:pPr indent="-317500" lvl="1" marL="914400" rtl="0" algn="l">
              <a:spcBef>
                <a:spcPts val="0"/>
              </a:spcBef>
              <a:spcAft>
                <a:spcPts val="0"/>
              </a:spcAft>
              <a:buSzPts val="1400"/>
              <a:buChar char="○"/>
            </a:pPr>
            <a:r>
              <a:rPr lang="en"/>
              <a:t>Used loosely labeled data as well because completely labeled data is harder to collect. </a:t>
            </a:r>
            <a:br>
              <a:rPr lang="en"/>
            </a:br>
            <a:endParaRPr/>
          </a:p>
          <a:p>
            <a:pPr indent="-342900" lvl="0" marL="457200" rtl="0" algn="l">
              <a:spcBef>
                <a:spcPts val="0"/>
              </a:spcBef>
              <a:spcAft>
                <a:spcPts val="0"/>
              </a:spcAft>
              <a:buSzPts val="1800"/>
              <a:buChar char="●"/>
            </a:pPr>
            <a:r>
              <a:rPr lang="en"/>
              <a:t>Normal events such as fast brakes, speeding, etc. might look similar to some sensors.</a:t>
            </a:r>
            <a:endParaRPr/>
          </a:p>
          <a:p>
            <a:pPr indent="-317500" lvl="1" marL="914400" rtl="0" algn="l">
              <a:spcBef>
                <a:spcPts val="0"/>
              </a:spcBef>
              <a:spcAft>
                <a:spcPts val="0"/>
              </a:spcAft>
              <a:buSzPts val="1400"/>
              <a:buChar char="○"/>
            </a:pPr>
            <a:r>
              <a:rPr lang="en"/>
              <a:t>Different filters are used to resolve this issue (to be continued)</a:t>
            </a:r>
            <a:endParaRPr/>
          </a:p>
        </p:txBody>
      </p:sp>
      <p:sp>
        <p:nvSpPr>
          <p:cNvPr id="311" name="Google Shape;311;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Accelerometer Placement</a:t>
            </a:r>
            <a:endParaRPr/>
          </a:p>
        </p:txBody>
      </p:sp>
      <p:pic>
        <p:nvPicPr>
          <p:cNvPr id="317" name="Google Shape;317;p44"/>
          <p:cNvPicPr preferRelativeResize="0"/>
          <p:nvPr/>
        </p:nvPicPr>
        <p:blipFill>
          <a:blip r:embed="rId3">
            <a:alphaModFix/>
          </a:blip>
          <a:stretch>
            <a:fillRect/>
          </a:stretch>
        </p:blipFill>
        <p:spPr>
          <a:xfrm>
            <a:off x="0" y="1152425"/>
            <a:ext cx="3210850" cy="2086750"/>
          </a:xfrm>
          <a:prstGeom prst="rect">
            <a:avLst/>
          </a:prstGeom>
          <a:noFill/>
          <a:ln>
            <a:noFill/>
          </a:ln>
        </p:spPr>
      </p:pic>
      <p:pic>
        <p:nvPicPr>
          <p:cNvPr id="318" name="Google Shape;318;p44"/>
          <p:cNvPicPr preferRelativeResize="0"/>
          <p:nvPr/>
        </p:nvPicPr>
        <p:blipFill>
          <a:blip r:embed="rId4">
            <a:alphaModFix/>
          </a:blip>
          <a:stretch>
            <a:fillRect/>
          </a:stretch>
        </p:blipFill>
        <p:spPr>
          <a:xfrm>
            <a:off x="5536853" y="1152425"/>
            <a:ext cx="3601218" cy="2086750"/>
          </a:xfrm>
          <a:prstGeom prst="rect">
            <a:avLst/>
          </a:prstGeom>
          <a:noFill/>
          <a:ln>
            <a:noFill/>
          </a:ln>
        </p:spPr>
      </p:pic>
      <p:pic>
        <p:nvPicPr>
          <p:cNvPr id="319" name="Google Shape;319;p44"/>
          <p:cNvPicPr preferRelativeResize="0"/>
          <p:nvPr/>
        </p:nvPicPr>
        <p:blipFill>
          <a:blip r:embed="rId5">
            <a:alphaModFix/>
          </a:blip>
          <a:stretch>
            <a:fillRect/>
          </a:stretch>
        </p:blipFill>
        <p:spPr>
          <a:xfrm>
            <a:off x="2966575" y="3040213"/>
            <a:ext cx="3210850" cy="19636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Filters</a:t>
            </a:r>
            <a:endParaRPr/>
          </a:p>
        </p:txBody>
      </p:sp>
      <p:pic>
        <p:nvPicPr>
          <p:cNvPr id="325" name="Google Shape;325;p45"/>
          <p:cNvPicPr preferRelativeResize="0"/>
          <p:nvPr/>
        </p:nvPicPr>
        <p:blipFill>
          <a:blip r:embed="rId3">
            <a:alphaModFix/>
          </a:blip>
          <a:stretch>
            <a:fillRect/>
          </a:stretch>
        </p:blipFill>
        <p:spPr>
          <a:xfrm>
            <a:off x="0" y="1152425"/>
            <a:ext cx="5945353" cy="3910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6"/>
          <p:cNvPicPr preferRelativeResize="0"/>
          <p:nvPr/>
        </p:nvPicPr>
        <p:blipFill>
          <a:blip r:embed="rId3">
            <a:alphaModFix/>
          </a:blip>
          <a:stretch>
            <a:fillRect/>
          </a:stretch>
        </p:blipFill>
        <p:spPr>
          <a:xfrm>
            <a:off x="0" y="0"/>
            <a:ext cx="4607481" cy="5018876"/>
          </a:xfrm>
          <a:prstGeom prst="rect">
            <a:avLst/>
          </a:prstGeom>
          <a:noFill/>
          <a:ln>
            <a:noFill/>
          </a:ln>
        </p:spPr>
      </p:pic>
      <p:pic>
        <p:nvPicPr>
          <p:cNvPr id="331" name="Google Shape;331;p46"/>
          <p:cNvPicPr preferRelativeResize="0"/>
          <p:nvPr/>
        </p:nvPicPr>
        <p:blipFill>
          <a:blip r:embed="rId4">
            <a:alphaModFix/>
          </a:blip>
          <a:stretch>
            <a:fillRect/>
          </a:stretch>
        </p:blipFill>
        <p:spPr>
          <a:xfrm>
            <a:off x="4572000" y="5900"/>
            <a:ext cx="4572000" cy="50188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pic>
        <p:nvPicPr>
          <p:cNvPr id="337" name="Google Shape;337;p47"/>
          <p:cNvPicPr preferRelativeResize="0"/>
          <p:nvPr/>
        </p:nvPicPr>
        <p:blipFill>
          <a:blip r:embed="rId3">
            <a:alphaModFix/>
          </a:blip>
          <a:stretch>
            <a:fillRect/>
          </a:stretch>
        </p:blipFill>
        <p:spPr>
          <a:xfrm>
            <a:off x="2636924" y="2470624"/>
            <a:ext cx="6507075" cy="2550925"/>
          </a:xfrm>
          <a:prstGeom prst="rect">
            <a:avLst/>
          </a:prstGeom>
          <a:noFill/>
          <a:ln>
            <a:noFill/>
          </a:ln>
        </p:spPr>
      </p:pic>
      <p:pic>
        <p:nvPicPr>
          <p:cNvPr id="338" name="Google Shape;338;p47"/>
          <p:cNvPicPr preferRelativeResize="0"/>
          <p:nvPr/>
        </p:nvPicPr>
        <p:blipFill>
          <a:blip r:embed="rId4">
            <a:alphaModFix/>
          </a:blip>
          <a:stretch>
            <a:fillRect/>
          </a:stretch>
        </p:blipFill>
        <p:spPr>
          <a:xfrm>
            <a:off x="311700" y="1729675"/>
            <a:ext cx="6400800" cy="476250"/>
          </a:xfrm>
          <a:prstGeom prst="rect">
            <a:avLst/>
          </a:prstGeom>
          <a:noFill/>
          <a:ln>
            <a:noFill/>
          </a:ln>
        </p:spPr>
      </p:pic>
      <p:pic>
        <p:nvPicPr>
          <p:cNvPr id="339" name="Google Shape;339;p47"/>
          <p:cNvPicPr preferRelativeResize="0"/>
          <p:nvPr/>
        </p:nvPicPr>
        <p:blipFill>
          <a:blip r:embed="rId5">
            <a:alphaModFix/>
          </a:blip>
          <a:stretch>
            <a:fillRect/>
          </a:stretch>
        </p:blipFill>
        <p:spPr>
          <a:xfrm>
            <a:off x="311700" y="1152425"/>
            <a:ext cx="3469858" cy="476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8"/>
          <p:cNvPicPr preferRelativeResize="0"/>
          <p:nvPr/>
        </p:nvPicPr>
        <p:blipFill>
          <a:blip r:embed="rId3">
            <a:alphaModFix/>
          </a:blip>
          <a:stretch>
            <a:fillRect/>
          </a:stretch>
        </p:blipFill>
        <p:spPr>
          <a:xfrm>
            <a:off x="1528963" y="27325"/>
            <a:ext cx="6086072" cy="2436800"/>
          </a:xfrm>
          <a:prstGeom prst="rect">
            <a:avLst/>
          </a:prstGeom>
          <a:noFill/>
          <a:ln>
            <a:noFill/>
          </a:ln>
        </p:spPr>
      </p:pic>
      <p:pic>
        <p:nvPicPr>
          <p:cNvPr id="345" name="Google Shape;345;p48"/>
          <p:cNvPicPr preferRelativeResize="0"/>
          <p:nvPr/>
        </p:nvPicPr>
        <p:blipFill>
          <a:blip r:embed="rId4">
            <a:alphaModFix/>
          </a:blip>
          <a:stretch>
            <a:fillRect/>
          </a:stretch>
        </p:blipFill>
        <p:spPr>
          <a:xfrm>
            <a:off x="2820680" y="2436796"/>
            <a:ext cx="3502643" cy="2601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idx="1" type="body"/>
          </p:nvPr>
        </p:nvSpPr>
        <p:spPr>
          <a:xfrm>
            <a:off x="0" y="1152425"/>
            <a:ext cx="9144000" cy="388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P2 architecture, the predictions are processed on car. Could that be limiting the predictions because </a:t>
            </a:r>
            <a:r>
              <a:rPr lang="en"/>
              <a:t>complex</a:t>
            </a:r>
            <a:r>
              <a:rPr lang="en"/>
              <a:t> models can’t be processed on car?</a:t>
            </a:r>
            <a:br>
              <a:rPr lang="en"/>
            </a:br>
            <a:endParaRPr/>
          </a:p>
          <a:p>
            <a:pPr indent="-342900" lvl="0" marL="457200" rtl="0" algn="l">
              <a:spcBef>
                <a:spcPts val="0"/>
              </a:spcBef>
              <a:spcAft>
                <a:spcPts val="0"/>
              </a:spcAft>
              <a:buSzPts val="1800"/>
              <a:buChar char="●"/>
            </a:pPr>
            <a:r>
              <a:rPr lang="en"/>
              <a:t>Could the research be applicable to </a:t>
            </a:r>
            <a:r>
              <a:rPr lang="en"/>
              <a:t>wide scale</a:t>
            </a:r>
            <a:r>
              <a:rPr lang="en"/>
              <a:t> such that every car is reporting potholes? Are there any issues that would need to be fixed to make before making it widespread?</a:t>
            </a:r>
            <a:br>
              <a:rPr lang="en"/>
            </a:br>
            <a:endParaRPr/>
          </a:p>
          <a:p>
            <a:pPr indent="-342900" lvl="0" marL="457200" rtl="0" algn="l">
              <a:spcBef>
                <a:spcPts val="0"/>
              </a:spcBef>
              <a:spcAft>
                <a:spcPts val="0"/>
              </a:spcAft>
              <a:buSzPts val="1800"/>
              <a:buChar char="●"/>
            </a:pPr>
            <a:r>
              <a:rPr lang="en"/>
              <a:t>GPS doesn’t give the most precise localization information. </a:t>
            </a:r>
            <a:r>
              <a:rPr lang="en"/>
              <a:t>Since</a:t>
            </a:r>
            <a:r>
              <a:rPr lang="en"/>
              <a:t> the sensors are inside a vehicle which is mostly outdoors and most cabs have internet access, could that be used to get a better prediction?</a:t>
            </a:r>
            <a:endParaRPr/>
          </a:p>
        </p:txBody>
      </p:sp>
      <p:sp>
        <p:nvSpPr>
          <p:cNvPr id="351" name="Google Shape;351;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questions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0"/>
          <p:cNvPicPr preferRelativeResize="0"/>
          <p:nvPr/>
        </p:nvPicPr>
        <p:blipFill>
          <a:blip r:embed="rId3">
            <a:alphaModFix/>
          </a:blip>
          <a:stretch>
            <a:fillRect/>
          </a:stretch>
        </p:blipFill>
        <p:spPr>
          <a:xfrm>
            <a:off x="772061" y="0"/>
            <a:ext cx="7252878"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 thoughts</a:t>
            </a:r>
            <a:endParaRPr/>
          </a:p>
        </p:txBody>
      </p:sp>
      <p:sp>
        <p:nvSpPr>
          <p:cNvPr id="362" name="Google Shape;362;p51"/>
          <p:cNvSpPr txBox="1"/>
          <p:nvPr>
            <p:ph idx="1" type="body"/>
          </p:nvPr>
        </p:nvSpPr>
        <p:spPr>
          <a:xfrm>
            <a:off x="311700" y="1266325"/>
            <a:ext cx="4137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synergies can we identify between these 3 sensing technologies?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What additional technologies or sensors could be implemented into this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0" y="0"/>
            <a:ext cx="91440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Water Facts!</a:t>
            </a:r>
            <a:endParaRPr sz="4000"/>
          </a:p>
        </p:txBody>
      </p:sp>
      <p:sp>
        <p:nvSpPr>
          <p:cNvPr id="120" name="Google Shape;120;p16"/>
          <p:cNvSpPr txBox="1"/>
          <p:nvPr>
            <p:ph idx="1" type="body"/>
          </p:nvPr>
        </p:nvSpPr>
        <p:spPr>
          <a:xfrm>
            <a:off x="0" y="793525"/>
            <a:ext cx="9144000" cy="38772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1200"/>
              </a:spcBef>
              <a:spcAft>
                <a:spcPts val="0"/>
              </a:spcAft>
              <a:buClr>
                <a:srgbClr val="000000"/>
              </a:buClr>
              <a:buSzPts val="1800"/>
              <a:buFont typeface="Open Sans"/>
              <a:buChar char="●"/>
            </a:pPr>
            <a:r>
              <a:rPr lang="en">
                <a:solidFill>
                  <a:srgbClr val="000000"/>
                </a:solidFill>
                <a:highlight>
                  <a:srgbClr val="FFFFFF"/>
                </a:highlight>
              </a:rPr>
              <a:t>Nearly 97% of the world’s water is salty or otherwise undrinkable. Another 2% is locked in ice caps and glaciers. That leaves just 1% for all of humanity’s needs — all its agricultural, residential, manufacturing, community, and personal needs.</a:t>
            </a:r>
            <a:endParaRPr>
              <a:solidFill>
                <a:srgbClr val="000000"/>
              </a:solidFill>
              <a:highlight>
                <a:srgbClr val="FFFFFF"/>
              </a:highlight>
            </a:endParaRPr>
          </a:p>
          <a:p>
            <a:pPr indent="0" lvl="0" marL="457200" rtl="0" algn="l">
              <a:lnSpc>
                <a:spcPct val="150000"/>
              </a:lnSpc>
              <a:spcBef>
                <a:spcPts val="1200"/>
              </a:spcBef>
              <a:spcAft>
                <a:spcPts val="0"/>
              </a:spcAft>
              <a:buNone/>
            </a:pPr>
            <a:r>
              <a:t/>
            </a:r>
            <a:endParaRPr>
              <a:solidFill>
                <a:srgbClr val="000000"/>
              </a:solidFill>
              <a:highlight>
                <a:srgbClr val="FFFFFF"/>
              </a:highlight>
            </a:endParaRPr>
          </a:p>
          <a:p>
            <a:pPr indent="-342900" lvl="0" marL="457200" rtl="0" algn="l">
              <a:lnSpc>
                <a:spcPct val="150000"/>
              </a:lnSpc>
              <a:spcBef>
                <a:spcPts val="1200"/>
              </a:spcBef>
              <a:spcAft>
                <a:spcPts val="0"/>
              </a:spcAft>
              <a:buClr>
                <a:srgbClr val="1B1B1B"/>
              </a:buClr>
              <a:buSzPts val="1800"/>
              <a:buFont typeface="Open Sans"/>
              <a:buChar char="●"/>
            </a:pPr>
            <a:r>
              <a:rPr lang="en">
                <a:solidFill>
                  <a:srgbClr val="1B1B1B"/>
                </a:solidFill>
                <a:highlight>
                  <a:srgbClr val="FFFFFF"/>
                </a:highlight>
              </a:rPr>
              <a:t>The average family can waste 180 gallons per week, or 9,400 gallons of water annually, from household leaks. That's equivalent to the amount of water needed to wash more than 300 loads of laundry.</a:t>
            </a:r>
            <a:endParaRPr>
              <a:solidFill>
                <a:srgbClr val="1B1B1B"/>
              </a:solidFill>
              <a:highlight>
                <a:srgbClr val="FFFFFF"/>
              </a:highlight>
            </a:endParaRPr>
          </a:p>
          <a:p>
            <a:pPr indent="0" lvl="0" marL="457200" rtl="0" algn="l">
              <a:spcBef>
                <a:spcPts val="1600"/>
              </a:spcBef>
              <a:spcAft>
                <a:spcPts val="0"/>
              </a:spcAft>
              <a:buNone/>
            </a:pPr>
            <a:r>
              <a:t/>
            </a:r>
            <a:endParaRPr>
              <a:solidFill>
                <a:srgbClr val="000000"/>
              </a:solidFill>
              <a:highlight>
                <a:srgbClr val="FFFFFF"/>
              </a:highlight>
            </a:endParaRPr>
          </a:p>
          <a:p>
            <a:pPr indent="0" lvl="0" marL="0" rtl="0" algn="l">
              <a:spcBef>
                <a:spcPts val="1200"/>
              </a:spcBef>
              <a:spcAft>
                <a:spcPts val="1200"/>
              </a:spcAft>
              <a:buNone/>
            </a:pPr>
            <a:r>
              <a:t/>
            </a:r>
            <a:endParaRPr/>
          </a:p>
        </p:txBody>
      </p:sp>
      <p:pic>
        <p:nvPicPr>
          <p:cNvPr id="121" name="Google Shape;121;p16"/>
          <p:cNvPicPr preferRelativeResize="0"/>
          <p:nvPr/>
        </p:nvPicPr>
        <p:blipFill>
          <a:blip r:embed="rId3">
            <a:alphaModFix/>
          </a:blip>
          <a:stretch>
            <a:fillRect/>
          </a:stretch>
        </p:blipFill>
        <p:spPr>
          <a:xfrm>
            <a:off x="6518925" y="3282475"/>
            <a:ext cx="2490200" cy="177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311700" y="1298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00"/>
              <a:t>What is HydroSense?</a:t>
            </a:r>
            <a:endParaRPr sz="4000"/>
          </a:p>
        </p:txBody>
      </p:sp>
      <p:sp>
        <p:nvSpPr>
          <p:cNvPr id="127" name="Google Shape;127;p17"/>
          <p:cNvSpPr txBox="1"/>
          <p:nvPr>
            <p:ph idx="1" type="body"/>
          </p:nvPr>
        </p:nvSpPr>
        <p:spPr>
          <a:xfrm>
            <a:off x="311700" y="876950"/>
            <a:ext cx="8520600" cy="382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50">
                <a:solidFill>
                  <a:srgbClr val="1E1919"/>
                </a:solidFill>
              </a:rPr>
              <a:t>HydroSense, a low-cost,single-point solution for activity sensing mediated by a home’s existing water infrastructure. HydroSense is based on continuous analysis of pressure within a home’s water infrastructure.</a:t>
            </a:r>
            <a:endParaRPr sz="1850">
              <a:solidFill>
                <a:srgbClr val="1E1919"/>
              </a:solidFill>
            </a:endParaRPr>
          </a:p>
          <a:p>
            <a:pPr indent="0" lvl="0" marL="0" rtl="0" algn="l">
              <a:spcBef>
                <a:spcPts val="1200"/>
              </a:spcBef>
              <a:spcAft>
                <a:spcPts val="1200"/>
              </a:spcAft>
              <a:buNone/>
            </a:pPr>
            <a:r>
              <a:rPr lang="en">
                <a:solidFill>
                  <a:srgbClr val="1E1919"/>
                </a:solidFill>
              </a:rPr>
              <a:t>Consists of a customized stainless steel pressure sensor, an analog-to-digital converter (ADC) and microcontroller, and a Bluetooth wireless radio.</a:t>
            </a:r>
            <a:endParaRPr>
              <a:solidFill>
                <a:srgbClr val="1E1919"/>
              </a:solidFill>
            </a:endParaRPr>
          </a:p>
        </p:txBody>
      </p:sp>
      <p:pic>
        <p:nvPicPr>
          <p:cNvPr id="128" name="Google Shape;128;p17"/>
          <p:cNvPicPr preferRelativeResize="0"/>
          <p:nvPr/>
        </p:nvPicPr>
        <p:blipFill>
          <a:blip r:embed="rId3">
            <a:alphaModFix/>
          </a:blip>
          <a:stretch>
            <a:fillRect/>
          </a:stretch>
        </p:blipFill>
        <p:spPr>
          <a:xfrm>
            <a:off x="-1" y="2877663"/>
            <a:ext cx="4765400" cy="1938475"/>
          </a:xfrm>
          <a:prstGeom prst="rect">
            <a:avLst/>
          </a:prstGeom>
          <a:noFill/>
          <a:ln>
            <a:noFill/>
          </a:ln>
        </p:spPr>
      </p:pic>
      <p:pic>
        <p:nvPicPr>
          <p:cNvPr id="129" name="Google Shape;129;p17"/>
          <p:cNvPicPr preferRelativeResize="0"/>
          <p:nvPr/>
        </p:nvPicPr>
        <p:blipFill>
          <a:blip r:embed="rId4">
            <a:alphaModFix/>
          </a:blip>
          <a:stretch>
            <a:fillRect/>
          </a:stretch>
        </p:blipFill>
        <p:spPr>
          <a:xfrm>
            <a:off x="4642050" y="3350263"/>
            <a:ext cx="4501950" cy="99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0" y="72525"/>
            <a:ext cx="91440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a:t>Calculation of water flow</a:t>
            </a:r>
            <a:endParaRPr sz="4040"/>
          </a:p>
        </p:txBody>
      </p:sp>
      <p:sp>
        <p:nvSpPr>
          <p:cNvPr id="135" name="Google Shape;135;p18"/>
          <p:cNvSpPr txBox="1"/>
          <p:nvPr>
            <p:ph idx="1" type="body"/>
          </p:nvPr>
        </p:nvSpPr>
        <p:spPr>
          <a:xfrm>
            <a:off x="0" y="888300"/>
            <a:ext cx="9144000" cy="42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E1919"/>
              </a:buClr>
              <a:buSzPts val="1800"/>
              <a:buAutoNum type="arabicPeriod"/>
            </a:pPr>
            <a:r>
              <a:rPr lang="en">
                <a:solidFill>
                  <a:srgbClr val="1E1919"/>
                </a:solidFill>
              </a:rPr>
              <a:t>Flow rate is related to pressure change via Poiseuille’s Law - </a:t>
            </a:r>
            <a:endParaRPr>
              <a:solidFill>
                <a:srgbClr val="1E1919"/>
              </a:solidFill>
            </a:endParaRPr>
          </a:p>
          <a:p>
            <a:pPr indent="0" lvl="0" marL="0" rtl="0" algn="l">
              <a:spcBef>
                <a:spcPts val="1200"/>
              </a:spcBef>
              <a:spcAft>
                <a:spcPts val="0"/>
              </a:spcAft>
              <a:buNone/>
            </a:pPr>
            <a:r>
              <a:t/>
            </a:r>
            <a:endParaRPr>
              <a:solidFill>
                <a:srgbClr val="1E1919"/>
              </a:solidFill>
            </a:endParaRPr>
          </a:p>
          <a:p>
            <a:pPr indent="0" lvl="0" marL="0" rtl="0" algn="l">
              <a:spcBef>
                <a:spcPts val="1200"/>
              </a:spcBef>
              <a:spcAft>
                <a:spcPts val="0"/>
              </a:spcAft>
              <a:buNone/>
            </a:pPr>
            <a:r>
              <a:t/>
            </a:r>
            <a:endParaRPr>
              <a:solidFill>
                <a:srgbClr val="1E1919"/>
              </a:solidFill>
            </a:endParaRPr>
          </a:p>
          <a:p>
            <a:pPr indent="-342900" lvl="0" marL="457200" rtl="0" algn="l">
              <a:spcBef>
                <a:spcPts val="1200"/>
              </a:spcBef>
              <a:spcAft>
                <a:spcPts val="0"/>
              </a:spcAft>
              <a:buClr>
                <a:srgbClr val="1E1919"/>
              </a:buClr>
              <a:buSzPts val="1800"/>
              <a:buAutoNum type="arabicPeriod"/>
            </a:pPr>
            <a:r>
              <a:rPr lang="en">
                <a:solidFill>
                  <a:srgbClr val="1E1919"/>
                </a:solidFill>
                <a:latin typeface="Roboto"/>
                <a:ea typeface="Roboto"/>
                <a:cs typeface="Roboto"/>
                <a:sym typeface="Roboto"/>
              </a:rPr>
              <a:t>This can be simplified by the fluid resistance formulation -</a:t>
            </a:r>
            <a:endParaRPr>
              <a:solidFill>
                <a:srgbClr val="1E1919"/>
              </a:solidFill>
              <a:latin typeface="Roboto"/>
              <a:ea typeface="Roboto"/>
              <a:cs typeface="Roboto"/>
              <a:sym typeface="Roboto"/>
            </a:endParaRPr>
          </a:p>
          <a:p>
            <a:pPr indent="0" lvl="0" marL="457200" rtl="0" algn="l">
              <a:spcBef>
                <a:spcPts val="1200"/>
              </a:spcBef>
              <a:spcAft>
                <a:spcPts val="0"/>
              </a:spcAft>
              <a:buNone/>
            </a:pPr>
            <a:r>
              <a:t/>
            </a:r>
            <a:endParaRPr>
              <a:solidFill>
                <a:srgbClr val="1E1919"/>
              </a:solidFill>
              <a:latin typeface="Roboto"/>
              <a:ea typeface="Roboto"/>
              <a:cs typeface="Roboto"/>
              <a:sym typeface="Roboto"/>
            </a:endParaRPr>
          </a:p>
          <a:p>
            <a:pPr indent="0" lvl="0" marL="457200" rtl="0" algn="l">
              <a:spcBef>
                <a:spcPts val="1200"/>
              </a:spcBef>
              <a:spcAft>
                <a:spcPts val="0"/>
              </a:spcAft>
              <a:buNone/>
            </a:pPr>
            <a:r>
              <a:t/>
            </a:r>
            <a:endParaRPr>
              <a:solidFill>
                <a:srgbClr val="1E1919"/>
              </a:solidFill>
              <a:latin typeface="Roboto"/>
              <a:ea typeface="Roboto"/>
              <a:cs typeface="Roboto"/>
              <a:sym typeface="Roboto"/>
            </a:endParaRPr>
          </a:p>
          <a:p>
            <a:pPr indent="-342900" lvl="0" marL="457200" rtl="0" algn="l">
              <a:spcBef>
                <a:spcPts val="1200"/>
              </a:spcBef>
              <a:spcAft>
                <a:spcPts val="0"/>
              </a:spcAft>
              <a:buClr>
                <a:srgbClr val="1E1919"/>
              </a:buClr>
              <a:buSzPts val="1800"/>
              <a:buFont typeface="Roboto"/>
              <a:buAutoNum type="arabicPeriod"/>
            </a:pPr>
            <a:r>
              <a:rPr lang="en">
                <a:solidFill>
                  <a:srgbClr val="1E1919"/>
                </a:solidFill>
                <a:latin typeface="Roboto"/>
                <a:ea typeface="Roboto"/>
                <a:cs typeface="Roboto"/>
                <a:sym typeface="Roboto"/>
              </a:rPr>
              <a:t>The final formula then is -</a:t>
            </a:r>
            <a:endParaRPr>
              <a:solidFill>
                <a:srgbClr val="1E1919"/>
              </a:solidFill>
              <a:latin typeface="Roboto"/>
              <a:ea typeface="Roboto"/>
              <a:cs typeface="Roboto"/>
              <a:sym typeface="Roboto"/>
            </a:endParaRPr>
          </a:p>
          <a:p>
            <a:pPr indent="0" lvl="0" marL="457200" rtl="0" algn="l">
              <a:spcBef>
                <a:spcPts val="1200"/>
              </a:spcBef>
              <a:spcAft>
                <a:spcPts val="1200"/>
              </a:spcAft>
              <a:buNone/>
            </a:pPr>
            <a:r>
              <a:t/>
            </a:r>
            <a:endParaRPr>
              <a:solidFill>
                <a:srgbClr val="1E1919"/>
              </a:solidFill>
              <a:highlight>
                <a:srgbClr val="F7F5F2"/>
              </a:highlight>
              <a:latin typeface="Roboto"/>
              <a:ea typeface="Roboto"/>
              <a:cs typeface="Roboto"/>
              <a:sym typeface="Roboto"/>
            </a:endParaRPr>
          </a:p>
        </p:txBody>
      </p:sp>
      <p:pic>
        <p:nvPicPr>
          <p:cNvPr id="136" name="Google Shape;136;p18"/>
          <p:cNvPicPr preferRelativeResize="0"/>
          <p:nvPr/>
        </p:nvPicPr>
        <p:blipFill>
          <a:blip r:embed="rId3">
            <a:alphaModFix/>
          </a:blip>
          <a:stretch>
            <a:fillRect/>
          </a:stretch>
        </p:blipFill>
        <p:spPr>
          <a:xfrm>
            <a:off x="3824275" y="1418025"/>
            <a:ext cx="1495425" cy="723900"/>
          </a:xfrm>
          <a:prstGeom prst="rect">
            <a:avLst/>
          </a:prstGeom>
          <a:noFill/>
          <a:ln>
            <a:noFill/>
          </a:ln>
        </p:spPr>
      </p:pic>
      <p:pic>
        <p:nvPicPr>
          <p:cNvPr id="137" name="Google Shape;137;p18"/>
          <p:cNvPicPr preferRelativeResize="0"/>
          <p:nvPr/>
        </p:nvPicPr>
        <p:blipFill>
          <a:blip r:embed="rId4">
            <a:alphaModFix/>
          </a:blip>
          <a:stretch>
            <a:fillRect/>
          </a:stretch>
        </p:blipFill>
        <p:spPr>
          <a:xfrm>
            <a:off x="3652825" y="2694075"/>
            <a:ext cx="1838325" cy="723900"/>
          </a:xfrm>
          <a:prstGeom prst="rect">
            <a:avLst/>
          </a:prstGeom>
          <a:noFill/>
          <a:ln>
            <a:noFill/>
          </a:ln>
        </p:spPr>
      </p:pic>
      <p:pic>
        <p:nvPicPr>
          <p:cNvPr id="138" name="Google Shape;138;p18"/>
          <p:cNvPicPr preferRelativeResize="0"/>
          <p:nvPr/>
        </p:nvPicPr>
        <p:blipFill>
          <a:blip r:embed="rId5">
            <a:alphaModFix/>
          </a:blip>
          <a:stretch>
            <a:fillRect/>
          </a:stretch>
        </p:blipFill>
        <p:spPr>
          <a:xfrm>
            <a:off x="3981450" y="3970125"/>
            <a:ext cx="1181100" cy="80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3">
            <a:alphaModFix/>
          </a:blip>
          <a:srcRect b="0" l="0" r="7876" t="0"/>
          <a:stretch/>
        </p:blipFill>
        <p:spPr>
          <a:xfrm>
            <a:off x="337987" y="550362"/>
            <a:ext cx="8468024" cy="404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0" y="330425"/>
            <a:ext cx="91440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40"/>
              <a:t>Potential issues with HydroSense</a:t>
            </a:r>
            <a:endParaRPr sz="4040"/>
          </a:p>
        </p:txBody>
      </p:sp>
      <p:sp>
        <p:nvSpPr>
          <p:cNvPr id="149" name="Google Shape;149;p20"/>
          <p:cNvSpPr txBox="1"/>
          <p:nvPr>
            <p:ph idx="1" type="body"/>
          </p:nvPr>
        </p:nvSpPr>
        <p:spPr>
          <a:xfrm>
            <a:off x="0" y="1303775"/>
            <a:ext cx="9144000" cy="3938700"/>
          </a:xfrm>
          <a:prstGeom prst="rect">
            <a:avLst/>
          </a:prstGeom>
          <a:noFill/>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1E1919"/>
              </a:buClr>
              <a:buSzPts val="1800"/>
              <a:buChar char="●"/>
            </a:pPr>
            <a:r>
              <a:rPr lang="en">
                <a:solidFill>
                  <a:srgbClr val="1E1919"/>
                </a:solidFill>
              </a:rPr>
              <a:t>Events that occur at the exact same instant cannot be distinguished as separate events with the current segmentation algorithm.</a:t>
            </a:r>
            <a:endParaRPr>
              <a:solidFill>
                <a:srgbClr val="1E1919"/>
              </a:solidFill>
            </a:endParaRPr>
          </a:p>
          <a:p>
            <a:pPr indent="-342900" lvl="0" marL="457200" rtl="0" algn="l">
              <a:lnSpc>
                <a:spcPct val="150000"/>
              </a:lnSpc>
              <a:spcBef>
                <a:spcPts val="0"/>
              </a:spcBef>
              <a:spcAft>
                <a:spcPts val="0"/>
              </a:spcAft>
              <a:buClr>
                <a:srgbClr val="1E1919"/>
              </a:buClr>
              <a:buSzPts val="1800"/>
              <a:buChar char="●"/>
            </a:pPr>
            <a:r>
              <a:rPr lang="en">
                <a:solidFill>
                  <a:srgbClr val="1E1919"/>
                </a:solidFill>
              </a:rPr>
              <a:t>The current sampling is done in a controlled manner</a:t>
            </a:r>
            <a:endParaRPr>
              <a:solidFill>
                <a:srgbClr val="1E1919"/>
              </a:solidFill>
            </a:endParaRPr>
          </a:p>
          <a:p>
            <a:pPr indent="-342900" lvl="0" marL="457200" rtl="0" algn="l">
              <a:lnSpc>
                <a:spcPct val="150000"/>
              </a:lnSpc>
              <a:spcBef>
                <a:spcPts val="0"/>
              </a:spcBef>
              <a:spcAft>
                <a:spcPts val="0"/>
              </a:spcAft>
              <a:buClr>
                <a:srgbClr val="1E1919"/>
              </a:buClr>
              <a:buSzPts val="1800"/>
              <a:buChar char="●"/>
            </a:pPr>
            <a:r>
              <a:rPr lang="en">
                <a:solidFill>
                  <a:srgbClr val="1E1919"/>
                </a:solidFill>
                <a:latin typeface="Roboto"/>
                <a:ea typeface="Roboto"/>
                <a:cs typeface="Roboto"/>
                <a:sym typeface="Roboto"/>
              </a:rPr>
              <a:t>They do not account for the smoothness of the inner pipe surface, the number of bends, valves, or constrictions in pipes, nor pipe orientation.</a:t>
            </a:r>
            <a:endParaRPr>
              <a:solidFill>
                <a:srgbClr val="1E1919"/>
              </a:solidFill>
            </a:endParaRPr>
          </a:p>
          <a:p>
            <a:pPr indent="0" lvl="0" marL="0" rtl="0" algn="l">
              <a:spcBef>
                <a:spcPts val="1200"/>
              </a:spcBef>
              <a:spcAft>
                <a:spcPts val="0"/>
              </a:spcAft>
              <a:buNone/>
            </a:pPr>
            <a:r>
              <a:t/>
            </a:r>
            <a:endParaRPr sz="750">
              <a:solidFill>
                <a:srgbClr val="1E1919"/>
              </a:solidFill>
              <a:highlight>
                <a:srgbClr val="F7F5F2"/>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This video demonstrates our easy to install, single sensor based electricity and water consumption technologies.  &#10; &#10;ElectriSense makes use of high frequency noise on the powerline to infer what electrical devices in a home are being operated and combines this with the home's total energy consumption to produce a detailed and itemized list of how much electrical energy is being consumed by which electrical device in the home.  &#10; &#10;HydroSense similar to electrical, not only measures how much water is being consumed by in a home, but also produces a detailed itemization of which fixture is consuming how much. &#10; &#10;Both technologies work in real-time as demonstrated in the video and each require only one easy to install sensor (one for electricity, plugged into any available outlet, and one for water installed anywhere on the plumbing infrastructure, like a hose spigot)." id="154" name="Google Shape;154;p21" title="Home Energy and Water Consumption Sensing - Sustainability Research @ UW UbiComp Lab">
            <a:hlinkClick r:id="rId3"/>
          </p:cNvPr>
          <p:cNvPicPr preferRelativeResize="0"/>
          <p:nvPr/>
        </p:nvPicPr>
        <p:blipFill>
          <a:blip r:embed="rId4">
            <a:alphaModFix/>
          </a:blip>
          <a:stretch>
            <a:fillRect/>
          </a:stretch>
        </p:blipFill>
        <p:spPr>
          <a:xfrm>
            <a:off x="1823951" y="510700"/>
            <a:ext cx="5496100" cy="412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